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68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68A3E7A-760A-48D0-8667-F3ACD1A6960F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743A-0DF0-47D2-893C-F9389455D5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по теме</a:t>
            </a:r>
            <a:r>
              <a:rPr lang="en-US" dirty="0" smtClean="0"/>
              <a:t>: </a:t>
            </a:r>
            <a:r>
              <a:rPr lang="ru-RU" dirty="0"/>
              <a:t>«</a:t>
            </a:r>
            <a:r>
              <a:rPr lang="ru-RU" dirty="0" smtClean="0"/>
              <a:t>Пирамида»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От Рыбакова Дмитрия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Основные понятия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1900" b="1" dirty="0"/>
              <a:t> </a:t>
            </a:r>
            <a:r>
              <a:rPr lang="en-US" sz="1900" b="1" dirty="0" smtClean="0"/>
              <a:t>    </a:t>
            </a:r>
            <a:r>
              <a:rPr lang="ru-RU" sz="1900" b="1" dirty="0" smtClean="0"/>
              <a:t>Пирамидой</a:t>
            </a:r>
            <a:r>
              <a:rPr lang="ru-RU" sz="1900" dirty="0"/>
              <a:t> называется многогранник, который состоит из </a:t>
            </a:r>
            <a:r>
              <a:rPr lang="ru-RU" sz="1900" dirty="0" smtClean="0"/>
              <a:t>плоского</a:t>
            </a:r>
            <a:r>
              <a:rPr lang="en-US" sz="1900" dirty="0"/>
              <a:t> </a:t>
            </a:r>
            <a:r>
              <a:rPr lang="en-US" sz="1900" dirty="0" smtClean="0"/>
              <a:t>   </a:t>
            </a:r>
            <a:r>
              <a:rPr lang="ru-RU" sz="1900" dirty="0" smtClean="0"/>
              <a:t>многоугольника </a:t>
            </a:r>
            <a:r>
              <a:rPr lang="ru-RU" sz="1900" dirty="0"/>
              <a:t>--- основания пирамиды, точки, не лежащей в плоскости основания, --- вершины пирамиды и всех отрезков, соединяющих вершину пирамиды с точками </a:t>
            </a:r>
            <a:r>
              <a:rPr lang="ru-RU" sz="1900" dirty="0" smtClean="0"/>
              <a:t>основания</a:t>
            </a:r>
            <a:r>
              <a:rPr lang="en-US" sz="1900" dirty="0" smtClean="0"/>
              <a:t>.</a:t>
            </a:r>
            <a:endParaRPr lang="ru-RU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 </a:t>
            </a:r>
            <a:r>
              <a:rPr lang="ru-RU" sz="1900" b="1" dirty="0" smtClean="0"/>
              <a:t>Боковыми ребрами </a:t>
            </a:r>
            <a:r>
              <a:rPr lang="ru-RU" sz="1900" dirty="0" smtClean="0"/>
              <a:t>называются отрезки</a:t>
            </a:r>
            <a:r>
              <a:rPr lang="ru-RU" sz="1900" dirty="0"/>
              <a:t>, </a:t>
            </a:r>
            <a:r>
              <a:rPr lang="ru-RU" sz="1900" dirty="0" smtClean="0"/>
              <a:t>соединяющие </a:t>
            </a:r>
            <a:r>
              <a:rPr lang="ru-RU" sz="1900" dirty="0"/>
              <a:t>вершину пирамиды с вершинами </a:t>
            </a:r>
            <a:r>
              <a:rPr lang="ru-RU" sz="1900" dirty="0" smtClean="0"/>
              <a:t>основания.</a:t>
            </a:r>
          </a:p>
          <a:p>
            <a:pPr>
              <a:buNone/>
            </a:pPr>
            <a:endParaRPr lang="ru-RU" sz="1900" dirty="0"/>
          </a:p>
          <a:p>
            <a:pPr>
              <a:buNone/>
            </a:pPr>
            <a:r>
              <a:rPr lang="ru-RU" sz="1900" dirty="0" smtClean="0"/>
              <a:t>       </a:t>
            </a:r>
            <a:r>
              <a:rPr lang="ru-RU" sz="1900" b="1" dirty="0"/>
              <a:t>Высотой</a:t>
            </a:r>
            <a:r>
              <a:rPr lang="ru-RU" sz="1900" dirty="0"/>
              <a:t> пирамиды называется перпендикуляр, опущенный из вершины пирамиды на плоскость основания</a:t>
            </a:r>
            <a:r>
              <a:rPr lang="ru-RU" sz="1900" dirty="0" smtClean="0"/>
              <a:t>.</a:t>
            </a:r>
          </a:p>
          <a:p>
            <a:pPr>
              <a:buNone/>
            </a:pPr>
            <a:endParaRPr lang="ru-RU" sz="1900" dirty="0"/>
          </a:p>
          <a:p>
            <a:pPr>
              <a:buNone/>
            </a:pPr>
            <a:r>
              <a:rPr lang="ru-RU" sz="1900" dirty="0" smtClean="0"/>
              <a:t>       </a:t>
            </a:r>
            <a:r>
              <a:rPr lang="ru-RU" sz="1900" dirty="0"/>
              <a:t>Пирамида называется </a:t>
            </a:r>
            <a:r>
              <a:rPr lang="en-US" sz="1900" b="1" dirty="0" smtClean="0"/>
              <a:t>n</a:t>
            </a:r>
            <a:r>
              <a:rPr lang="ru-RU" sz="1900" b="1" dirty="0" smtClean="0"/>
              <a:t>-угольной</a:t>
            </a:r>
            <a:r>
              <a:rPr lang="ru-RU" sz="1900" dirty="0"/>
              <a:t>, если ее основанием является </a:t>
            </a:r>
            <a:r>
              <a:rPr lang="en-US" sz="1900" b="1" dirty="0" smtClean="0"/>
              <a:t>n</a:t>
            </a:r>
            <a:r>
              <a:rPr lang="ru-RU" sz="1900" b="1" dirty="0" smtClean="0"/>
              <a:t>-угольник</a:t>
            </a:r>
            <a:r>
              <a:rPr lang="ru-RU" sz="1900" dirty="0"/>
              <a:t>. Треугольная пирамида называется также тетраэдром</a:t>
            </a:r>
            <a:r>
              <a:rPr lang="ru-RU" sz="1900" dirty="0" smtClean="0"/>
              <a:t>.</a:t>
            </a:r>
          </a:p>
          <a:p>
            <a:pPr>
              <a:buNone/>
            </a:pPr>
            <a:endParaRPr lang="ru-RU" sz="1900" dirty="0"/>
          </a:p>
          <a:p>
            <a:pPr>
              <a:buNone/>
            </a:pPr>
            <a:r>
              <a:rPr lang="ru-RU" sz="1900" dirty="0" smtClean="0"/>
              <a:t>        Пирамида бывает</a:t>
            </a:r>
            <a:r>
              <a:rPr lang="en-US" sz="1900" dirty="0" smtClean="0"/>
              <a:t>: </a:t>
            </a:r>
            <a:r>
              <a:rPr lang="ru-RU" sz="1900" b="1" dirty="0" smtClean="0"/>
              <a:t>правильной</a:t>
            </a:r>
            <a:r>
              <a:rPr lang="en-US" sz="1900" dirty="0" smtClean="0"/>
              <a:t>, </a:t>
            </a:r>
            <a:r>
              <a:rPr lang="ru-RU" sz="1900" b="1" dirty="0" smtClean="0"/>
              <a:t>усеченной</a:t>
            </a:r>
            <a:r>
              <a:rPr lang="en-US" sz="1900" dirty="0" smtClean="0"/>
              <a:t>, </a:t>
            </a:r>
            <a:r>
              <a:rPr lang="ru-RU" sz="1900" b="1" dirty="0" smtClean="0"/>
              <a:t>прямоугольной</a:t>
            </a:r>
            <a:r>
              <a:rPr lang="en-US" sz="1900" dirty="0" smtClean="0"/>
              <a:t>.</a:t>
            </a: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       </a:t>
            </a:r>
            <a:endParaRPr lang="en-US" sz="19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Усеченная пирамида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5813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b="1" dirty="0" smtClean="0"/>
              <a:t>       </a:t>
            </a:r>
            <a:r>
              <a:rPr lang="ru-RU" sz="1800" b="1" dirty="0" smtClean="0"/>
              <a:t>Усечённая пирамида</a:t>
            </a:r>
            <a:r>
              <a:rPr lang="ru-RU" sz="1800" dirty="0"/>
              <a:t> — многогранник, образованный пирамидой и её </a:t>
            </a:r>
            <a:r>
              <a:rPr lang="ru-RU" sz="1800" dirty="0" smtClean="0"/>
              <a:t>   сечением,</a:t>
            </a:r>
            <a:r>
              <a:rPr lang="en-US" sz="1800" dirty="0" smtClean="0"/>
              <a:t> </a:t>
            </a:r>
            <a:r>
              <a:rPr lang="ru-RU" sz="1800" dirty="0" smtClean="0"/>
              <a:t>параллельным </a:t>
            </a:r>
            <a:r>
              <a:rPr lang="ru-RU" sz="1800" dirty="0"/>
              <a:t>основанию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en-US" sz="1800" dirty="0" smtClean="0"/>
              <a:t> </a:t>
            </a:r>
            <a:r>
              <a:rPr lang="ru-RU" sz="1800" dirty="0" smtClean="0"/>
              <a:t>Усеченная пирамида может быть произвольной и правильной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b="1" dirty="0" smtClean="0"/>
              <a:t>•</a:t>
            </a:r>
            <a:r>
              <a:rPr lang="en-US" sz="1800" dirty="0" smtClean="0"/>
              <a:t> </a:t>
            </a:r>
            <a:r>
              <a:rPr lang="ru-RU" sz="1800" dirty="0" smtClean="0"/>
              <a:t>Объем </a:t>
            </a:r>
            <a:r>
              <a:rPr lang="ru-RU" sz="1800" b="1" dirty="0" smtClean="0"/>
              <a:t>произвольной усеченной пирамиды </a:t>
            </a:r>
            <a:r>
              <a:rPr lang="ru-RU" sz="1800" dirty="0" smtClean="0"/>
              <a:t>находится по формуле</a:t>
            </a:r>
            <a:r>
              <a:rPr lang="en-US" sz="1800" dirty="0" smtClean="0"/>
              <a:t>: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</a:t>
            </a:r>
            <a:r>
              <a:rPr lang="ru-RU" sz="1800" dirty="0"/>
              <a:t> </a:t>
            </a:r>
            <a:r>
              <a:rPr lang="en-US" sz="1800" dirty="0" smtClean="0"/>
              <a:t>   </a:t>
            </a:r>
            <a:r>
              <a:rPr lang="ru-RU" sz="1800" dirty="0" smtClean="0"/>
              <a:t>где</a:t>
            </a:r>
            <a:r>
              <a:rPr lang="en-US" sz="1800" dirty="0" smtClean="0"/>
              <a:t> S1,S2</a:t>
            </a:r>
            <a:r>
              <a:rPr lang="ru-RU" sz="1800" dirty="0"/>
              <a:t>  — площади оснований, </a:t>
            </a:r>
            <a:r>
              <a:rPr lang="en-US" sz="1800" dirty="0" smtClean="0"/>
              <a:t> H </a:t>
            </a:r>
            <a:r>
              <a:rPr lang="ru-RU" sz="1800" dirty="0" smtClean="0"/>
              <a:t>— </a:t>
            </a:r>
            <a:r>
              <a:rPr lang="ru-RU" sz="1800" dirty="0"/>
              <a:t>высота усечённой пирамиды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Площадь</a:t>
            </a:r>
            <a:r>
              <a:rPr lang="en-US" sz="1800" dirty="0" smtClean="0"/>
              <a:t> </a:t>
            </a:r>
            <a:r>
              <a:rPr lang="ru-RU" sz="1800" dirty="0" smtClean="0"/>
              <a:t>боковой </a:t>
            </a:r>
            <a:r>
              <a:rPr lang="ru-RU" sz="1800" dirty="0"/>
              <a:t>поверхности  </a:t>
            </a:r>
            <a:r>
              <a:rPr lang="en-US" sz="1800" dirty="0" smtClean="0"/>
              <a:t>                    </a:t>
            </a:r>
            <a:r>
              <a:rPr lang="ru-RU" sz="1800" dirty="0" smtClean="0"/>
              <a:t>равна </a:t>
            </a:r>
            <a:r>
              <a:rPr lang="ru-RU" sz="1800" dirty="0"/>
              <a:t>сумме площадей боковых граней усечённой пирамиды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•</a:t>
            </a:r>
            <a:r>
              <a:rPr lang="en-US" sz="1800" dirty="0" smtClean="0"/>
              <a:t> </a:t>
            </a:r>
            <a:r>
              <a:rPr lang="ru-RU" sz="1800" b="1" dirty="0"/>
              <a:t>Правильная усечённая </a:t>
            </a:r>
            <a:r>
              <a:rPr lang="ru-RU" sz="1800" b="1" dirty="0" smtClean="0"/>
              <a:t>пирамида</a:t>
            </a:r>
            <a:r>
              <a:rPr lang="ru-RU" sz="1800" dirty="0"/>
              <a:t> — многогранник, образованный правильной пирамидой и её сечением, параллельным основанию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 smtClean="0"/>
              <a:t> </a:t>
            </a:r>
            <a:r>
              <a:rPr lang="ru-RU" sz="1800" b="1" dirty="0" smtClean="0"/>
              <a:t>Формулы</a:t>
            </a:r>
            <a:r>
              <a:rPr lang="en-US" sz="1800" b="1" dirty="0" smtClean="0"/>
              <a:t>:</a:t>
            </a:r>
            <a:endParaRPr lang="en-US" sz="1800" dirty="0" smtClean="0"/>
          </a:p>
          <a:p>
            <a:pPr>
              <a:buNone/>
            </a:pPr>
            <a:r>
              <a:rPr lang="ru-RU" sz="1800" dirty="0"/>
              <a:t> </a:t>
            </a:r>
            <a:r>
              <a:rPr lang="en-US" sz="1800" dirty="0" smtClean="0"/>
              <a:t>                             </a:t>
            </a:r>
            <a:r>
              <a:rPr lang="ru-RU" sz="1800" dirty="0" smtClean="0"/>
              <a:t>(</a:t>
            </a:r>
            <a:r>
              <a:rPr lang="ru-RU" sz="1800" dirty="0"/>
              <a:t>Площадь боковой поверхности правильной </a:t>
            </a:r>
            <a:r>
              <a:rPr lang="ru-RU" sz="1800" dirty="0" smtClean="0"/>
              <a:t>усечённой</a:t>
            </a:r>
            <a:r>
              <a:rPr lang="en-US" sz="1800" dirty="0" smtClean="0"/>
              <a:t> </a:t>
            </a:r>
            <a:r>
              <a:rPr lang="ru-RU" sz="1800" dirty="0" smtClean="0"/>
              <a:t>пирамиды </a:t>
            </a:r>
            <a:r>
              <a:rPr lang="ru-RU" sz="1800" dirty="0"/>
              <a:t>равна </a:t>
            </a:r>
            <a:r>
              <a:rPr lang="ru-RU" sz="1800" dirty="0" err="1"/>
              <a:t>полупроизведению</a:t>
            </a:r>
            <a:r>
              <a:rPr lang="ru-RU" sz="1800" dirty="0"/>
              <a:t> суммы периметров её оснований и апофемы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</a:t>
            </a:r>
            <a:endParaRPr lang="en-US" sz="1800" dirty="0"/>
          </a:p>
          <a:p>
            <a:pPr>
              <a:buNone/>
            </a:pPr>
            <a:r>
              <a:rPr lang="en-US" sz="1800" dirty="0" smtClean="0"/>
              <a:t>       </a:t>
            </a:r>
            <a:endParaRPr lang="ru-RU" sz="1800" dirty="0"/>
          </a:p>
        </p:txBody>
      </p:sp>
      <p:pic>
        <p:nvPicPr>
          <p:cNvPr id="1026" name="Picture 2" descr="http://bse.sci-lib.com/a_pictures/12/00/2861521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2502" y="0"/>
            <a:ext cx="2791498" cy="1584176"/>
          </a:xfrm>
          <a:prstGeom prst="rect">
            <a:avLst/>
          </a:prstGeom>
          <a:noFill/>
        </p:spPr>
      </p:pic>
      <p:pic>
        <p:nvPicPr>
          <p:cNvPr id="1028" name="Picture 4" descr="V= \frac {1} {3} h (S_1 + \sqrt {S_1 S_2} + S_2)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1728192" cy="316322"/>
          </a:xfrm>
          <a:prstGeom prst="rect">
            <a:avLst/>
          </a:prstGeom>
          <a:noFill/>
        </p:spPr>
      </p:pic>
      <p:pic>
        <p:nvPicPr>
          <p:cNvPr id="1030" name="Picture 6" descr="S_b = \sum_{i=1}^{n} S_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933056"/>
            <a:ext cx="838200" cy="457200"/>
          </a:xfrm>
          <a:prstGeom prst="rect">
            <a:avLst/>
          </a:prstGeom>
          <a:noFill/>
        </p:spPr>
      </p:pic>
      <p:pic>
        <p:nvPicPr>
          <p:cNvPr id="1034" name="Picture 10" descr="S_b = \frac {1} {2} (p_1 + p_2)  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5877272"/>
            <a:ext cx="1323975" cy="3905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Правильная пирамида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1900" dirty="0" smtClean="0"/>
              <a:t>Пирамида </a:t>
            </a:r>
            <a:r>
              <a:rPr lang="ru-RU" sz="1900" dirty="0"/>
              <a:t>называется </a:t>
            </a:r>
            <a:r>
              <a:rPr lang="ru-RU" sz="1900" b="1" dirty="0"/>
              <a:t>правильной</a:t>
            </a:r>
            <a:r>
              <a:rPr lang="ru-RU" sz="1900" dirty="0"/>
              <a:t>, если основанием </a:t>
            </a:r>
            <a:r>
              <a:rPr lang="ru-RU" sz="1900" dirty="0" smtClean="0"/>
              <a:t>её является</a:t>
            </a:r>
            <a:r>
              <a:rPr lang="ru-RU" sz="1900" dirty="0"/>
              <a:t> правильный многоугольник, а вершина проецируется в центр основания. Тогда она обладает такими </a:t>
            </a:r>
            <a:r>
              <a:rPr lang="ru-RU" sz="1900" dirty="0" smtClean="0"/>
              <a:t>свойствами:</a:t>
            </a:r>
          </a:p>
          <a:p>
            <a:pPr>
              <a:buNone/>
            </a:pPr>
            <a:endParaRPr lang="ru-RU" sz="1900" dirty="0"/>
          </a:p>
          <a:p>
            <a:r>
              <a:rPr lang="ru-RU" sz="1900" dirty="0"/>
              <a:t>боковые ребра правильной пирамиды равны;</a:t>
            </a:r>
          </a:p>
          <a:p>
            <a:r>
              <a:rPr lang="ru-RU" sz="1900" dirty="0"/>
              <a:t>в правильной пирамиде все боковые грани — равные равнобедренные треугольники;</a:t>
            </a:r>
          </a:p>
          <a:p>
            <a:r>
              <a:rPr lang="ru-RU" sz="1900" dirty="0"/>
              <a:t>в любую правильную пирамиду можно как вписать, так и описать около неё сферу;</a:t>
            </a:r>
          </a:p>
          <a:p>
            <a:r>
              <a:rPr lang="ru-RU" sz="1900" dirty="0"/>
              <a:t>если центры вписанной и описанной сферы совпадают, то сумма плоских углов при вершине пирамиды равна , а каждый из них соответственно , где </a:t>
            </a:r>
            <a:r>
              <a:rPr lang="ru-RU" sz="1900" dirty="0" err="1"/>
              <a:t>n</a:t>
            </a:r>
            <a:r>
              <a:rPr lang="ru-RU" sz="1900" dirty="0"/>
              <a:t> — количество сторон многоугольника </a:t>
            </a:r>
            <a:r>
              <a:rPr lang="ru-RU" sz="1900" dirty="0" smtClean="0"/>
              <a:t>основания;</a:t>
            </a:r>
            <a:endParaRPr lang="ru-RU" sz="1900" dirty="0"/>
          </a:p>
          <a:p>
            <a:r>
              <a:rPr lang="ru-RU" sz="1900" dirty="0"/>
              <a:t>площадь боковой поверхности правильной пирамиды равна половине произведения </a:t>
            </a:r>
            <a:r>
              <a:rPr lang="ru-RU" sz="1900" dirty="0" smtClean="0"/>
              <a:t>периметра</a:t>
            </a:r>
            <a:r>
              <a:rPr lang="ru-RU" sz="1900" dirty="0"/>
              <a:t> основания на апофему.</a:t>
            </a:r>
          </a:p>
          <a:p>
            <a:pPr>
              <a:buNone/>
            </a:pPr>
            <a:endParaRPr lang="ru-RU" sz="1900" dirty="0"/>
          </a:p>
        </p:txBody>
      </p:sp>
      <p:sp>
        <p:nvSpPr>
          <p:cNvPr id="16386" name="AutoShape 2" descr="data:image/jpeg;base64,/9j/4AAQSkZJRgABAQAAAQABAAD/2wCEAAkGBhASEBUSEBQUDxUQGBgREBIYFRQWFhAQGBgWFRYVFRQYHiYfGBkjGRgTHzAgIygrLCwuGB89NTAqQSc3LCsBCQoKDgwOGQ8PFCkYHyQ1NS8tNCwsLCksKSk1NS0zNiwsLCksKSksLiw1NTUvLjU0KzIpNTU1LDUsMDEpNTEpLf/AABEIAK8AxQMBIgACEQEDEQH/xAAbAAEBAQEBAQEBAAAAAAAAAAAABQQGAwIBB//EAEYQAAICAQEEBAgMBQIFBQAAAAECAAMEEQUSITETQVFhBhQWIlNUcdEVIzJCUmJyc4GSk9I1gpTD1DORJEODobFkdKOzwf/EABYBAQEBAAAAAAAAAAAAAAAAAAABAv/EABoRAQEAAgMAAAAAAAAAAAAAAAABEUEhMWH/2gAMAwEAAhEDEQA/AP7jERAREQEREBERAREQEREBOet2tlXXXpidCowytbm1XY33Gtbdxd1l6JQrIN87/Fj5vm8ehn8u8OPCM4u0kXHNqV37q7UevdJB3NKym8DuWCvQsRx3dzr0MlH9C2FtZcrGqyFBQXIr7p5qSOKk9eh1GvdN8ybJppSitcfQVKirVodRuAcOJ4nh2zXNXvhIRESKREQEREBERAREQEREBERAREQEREBERAREQMO3NrJjY9l78RWNQOt2PBUHeWIH4z+f5WwnWik3DpL7q8rPv110bIBxrgncAErr5cll/bYGZm1Y3Oqli93YzKAXXvADV1nt6ZxzXhS2mgOfig8Qa8kEdo0p1gTPB7P8X1Vm1pUhXY/8sP51OR3V2qQG6lsD9WpHYTjcACumqx9GWnf2dmA8jStjVJYw7AwUn6lrHqlzZ9rUOMawkqdfFbDzZQNTSx63UcjzZR1lSYFaIiAiIgIiICIiAiIgIiICIiAiIgIiICIiAmHbO0DTUSo3rHIroT6dzcEHs14k9QDHqm6cltnJa609GdNGOFjH/wBQ4PjF4+6qDgfWFg7NQ1eB2AAjXa73SHcrY83qRmJsPfZa11vsdOyaNo/xDE+7yf7ErY2OtaKiDdVAFUdigaAf7STtH+IYn3eT/YgfONjr4zl47gFMhUv0Pzg6Giwez4pD7XMbOp6ahsa8k2Y7Ctn10fVdGpvU/SK7ja/S3h1Gem0vMzMazkLOkxm7yy9Mn/1OPawjah6G+vJHyG0x8j7DN8VYfs2Np3Cxj1QNOy85iTTdoLqtN7TgLUPybUH0TodR80gjsJoTBtTAZwr1EJdVqamPI6/KrftRtAD2cCOIE9dnbQW5N4AqwJSxD8qqwfKRu8cOPIggjgQYGqIiAiIgIiICIiAiIgIiICIiAiIgIiIE/bec1dYWvjbcRVQOrpG+cfqou857lPbJ2xcJen8zjXgp4tWTze9tHvc9p06NdfpGzsnnfn6tbmEby0A4+GvpbiwRive9u5Uv2SeTSxsbA6GhKyd5gNbG+naxLWN+Llj+MDbIm0f4hifd5P8AYluRNo/xDE+7yf7ED08KkPir2KNWxymSo6yaXW0ge1VZfYxm/IoS6pkbz0tUqfrIw0/8Get1QZSrcQwKsO0EaGTPBa0nErVvlVBsd/t0s1Lf90MD72Bls1ZqtOtuOehtP09AClnsdCrdxJHMGfO0cdq38ZpBYgBb6hzuqHIqPSJqSO0ajrBHntL4nJryPmWaY2R3at8S59jsU/6uvAAyzA88fIV0V0IZXAZWHJlPEET0kaz/AISwtyx7m1fsx7mPy+6tyeP0WOvJiRZgIiICIiAiIgIiICIiAiIgIiICTNu5bhFqqO7bknoq29GNNXt0+omp7zujrlOQ9n3Cx7M1zpWqtXQTyFCEmy3+dhr9lE7TA+fFUORTjVjSrCQXMPrneroU9vK1/aqmXpJ8G6G6I3ONLMpjkODzUMAK0P2a1rX8DK0BIm0f4hifd5P9iW5E2j/EMT7vJ/sQLcjbJG5lZVXUzJlJ2aWLuOB/PUzf9SWZGzfMzsd+q5LMZu9gOnT/ALJdApZuIttb1uNVsUow7iND+MybAy3eopbxtoY03fWZdN1/Y6FH/n7pSkbP+IyUv+Zdu41/1WJ+IsP8xNZ+8XsgV7agylWAYMCGB4gg8CCOyS9n2NRYMawkqdfFbDzZQNTSx63UAkHmyjXiVYytM+fgrdWUfUa6EMODI4Oqup6mB0IPdA0RJ+y85mLVXaC6rTe04C1D8m1B9E6HUfNII46AmhAREQEREBERAREQEREBET8J/CBK29czBMeslXySVLDnXQP9WwdhCndB+k689J47YoVuhwkACWf6ijkuJVull0+ix6OvTsdpyGwvC298rpnaq3pcjxFV8XvpC44Zt168h7Gq3mOj9HxZvNAPAAdlsP42y3KPEWHoaO7HrJG8Pt2dI2vWNzsjWTeFmIiAkTaP8QxPu8n+xLcibR/iGJ93k/2IFuR/CsaY/TDniumSNOe7WwNgHtq6Rf5pYnllY4srZG5OpRvYw0P/AJgegM8NoYS3VPU/ybFKntGvWO8c5j8GcgviVFvlKvRWDssrJrcfgysJUgTthZrWVbtv+rSTTf8AeLp5w7mUo47nEoyNmfEZSXckyNMe76tuvxDn2ktX7XSWYGDamAzhXqIS6rU1MeR1+VW/ajaAHs0BHECeuzs9bk3gCrAlLEPyqrB8pG7xw48iCCNQQZqkraOO1b+M0gsdAuRUBqbqhyKj0i8SO0ajrBUKsSLtfb+4lAx9yx81xVjsSejAKPabG04soRGOg01Og1Guo2bNGSN4ZBqfTTcetXTf5729WzNuacBwZtefDkA3REQEREBERAREQEj7eY2FMRSR4xqbiOa4q6dJ7C2q16/XJHKVrbAqlmIUKCWJ5ADiSZL2DUXD5LghsnQqDzrx116FNOrgWc/Wsb2AOb214HblPRLk5D+M5CulRGOE6ct0m+dypW3K902bu8AejA69J2uJirXWtaDRa1CKOxQNBx9khnCGbaLi1iVUbyY5rsZDa54WW7ykHd4bq9vnHrE0+TNfpsr+qv8A3QerESP5M1+myv6q/wDdHkzX6bK/qr/3QLEibR/iGJ93k/2J9+TNfpsr+qv/AHSRn+DyDOxV6XJ4pkHXxi7UadDyO9qOcDr4kfyZr9Nlf1V/7o8ma/TZX9Vf+6B+bEG5flU9QsGQg6glygt/vct5/mlmclk+DyJm1fG5Wl9dlRPjN2vSIRYg13tfk9MdO4yr5M1+myv6q/8AdA37RwVuqepuVilSRzHYw7wdCPZPDYec1lWlnC2omm8dlqcCR3MN1x9V1mfyZr9Nlf1V/wC6SsvweSnJR+lyRXk6U2Hxm7zb/wDksTvcmGtftNfbA62JH8ma/TZX9Vf+6PJmv02V/VX/ALoGDbeyEVgWLV0tYLVsQgNg5Z1AtUkEdG+8wYEEasdQQx0ubPwGrB37bMhjzd9wHQcgFrVVH4D2yDtrYiBBUlmS9mRrXWjZNxXTTz3cb3GtQdT26gc2E6HZ+GKqq6gzOKlWsMxLMwUAasx5k6c4GiIiAiIgIiICInllZKVo1jkKtal3Y8lVQSSfwBgS9tfHWJiDir/G5X/twdAh+8fzdOtVsn1tS02uMWskajeyXHA10nUBAep30IB5gBjwOky417U1G50LZGYwKVHgwJHxVJPzVRBqx6vjD18auytn9FXoTvu5Nl1nLpLTpq2nUOAAHUFA6oGmqpVUKoCqoCqBwCqOAAHUNJ9xEBERAx5O2MeuxarLqq7LP9OtrEV7OrzUJ1b8JHO06b83Eeiyu9dzKXfrdXXeHQajeUka8uEw+G1WQ+ViLjF63Au1s6G96xvKAFe2oaVbxBG9varrqOqfmx9qLdk4elFuIa68lGpsqsr3T8T8guq76nmGHbx0PCIV2cRECN4UjdqS/rxba79eysHct/8Ahe2WZn2hiC2qyo8rFZD3bwI//Zm8Hcs24tLt8oooftFi+a4PfvAwKMy7TwVupepjoHGm8OatzVh3g6EeyaogYNiZ5tqBcbtlZNV6/RuXg2nceDDtVlPXNOXlpVW1lh3VQbzHuHd1nu65MvPQZivyrywKn7FyVGtTfzJvJr2rWOuF/wCKu150Yzeb2XZKnQnvWsgj7YP0BA9tk4rktkXDdstAAT0FI4rX9rrY/SPWAJ9jwhxDU1wyKDVWdyy3pa9xH4DdZ9dAeI4E9YlCcRm4tptvycRLGLWCnKqNdtRvp0rVbazYo3nrIbQjUMu8Nfk6B2tdgYBlIYMAQQdQQeIII5iJ9CICIiAiIgJE2xatly0kgV0gZWUx4KFU61IxPaylz3VHXnxqZ+alNbW2HRawWOnEnTqA6yeQHWSJzmy8J7mKWDhv9PndYsySF3MYHkyVqKw3Ud1Rx84AKmyqTa/jVgI3hu4yHh0VB47xHU76AnsAUdR1rREBERAREQEmbV2L0z12LdbjvTvhWrFJ1V93eBFtbj5q8gDKcQIvwDkev5X5MH/Gj4ByPX8r8mD/AI0tRAifAOR6/lfkwf8AGkrY2xb1syKPHsleis6RAEwvOS8dMWOuOeJtN44cOE7CRrDubQQ9WTSyH7dLBl/Hdsf/AGMD8+Acj1/K/Jg/40fAOR6/lfkwf8aWpk2ntAU1lyCx4LWg+VZY3BUXvJ/24nqgc1tjYl9rLijNybDZpZbquGOipVtd/eSgMrlhohBBBBPzZ1mPjrWiogCqgCqo5BRwAEy7JwDWpawh7bTv3OORbqVexFGigdg1PEkndAREQEREBERAREw7b2vXi49l9mu7WNdBzdjwVF7WZiFA7SIEXb+a12TXi08WTS1zpqqPzRmHWK9RZoebGkfO1HQYOElNa1provWeJYniWY9bE6knrJMgeClNdNbWZFtTZOSelyGFikKxJIqQ6/ITUgdvE9cu/CtHpa/zp74GqJl+FaPS1/nT3x8K0elr/OnvgaomX4Vo9LX+dPfHwrR6Wv8AOnvgaomX4Vo9LX+dPfHwrR6Wv86e+BqiZfhWj0tf5098fCtHpa/zp74GqJl+FaPS1/nT3x8K0elr/OnvgapG8JvNSq/1a6tz3VuTRYT3Cu12/lE3/CtHpa/zp75k2rkUXUW1dLV8ajIPPXmwIHX26QKhYAanhpxJ7JI2cpyLPGWHmKCuIp+ieDXkdrjgvYv2yJgwNo+P1VIp1rNaWZjA8yVB8X1HWTxbsXh8/UdMBpwHVA/YiICIiAiIgT9u7RamlmrCtY3mUKx0V7iDugnqHWe4GfexdrJk49eRX8m5Q4B5qTzU94OoPeJ5bS2FXfYjXE2JWD8QyUvU7HhvsHQtvAcAQw5ntM+NgeDyYi2JW7slljWrWwqCUliSy1BEXdXU8jrEKqzzyMZLF3bFV1PNWAYH8DPSIGDyfxPV6P0q/dHk/ier0fpV+6b4gYPJ/E9Xo/Sr90eT+J6vR+lX7pviBg8n8T1ej9Kv3R5P4nq9H6Vfum+IGDyfxPV6P0q/dHk/ier0fpV+6b4gYPJ/E9Xo/Sr90eT+J6vR+lX7pviBg8n8T1ej9Kv3R5P4nq9H6Vfum+IGDyfxPV6P0q/dHk/ier0fpV+6b4geWNipWu7Wq1rz3VUKNevgJyN+3toIM20NjWJs+wg1dDaj21Cqu9tLemYK+65A8wglerXh2c5uzwIVzd0mTkvXlP0mRTrjqlvmqm4WSpbAm6iAgMNQOOup1nOVdBjXh0V15OoYewjUT0n4qgDQcAOAHYJ+zVZhERIpER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hASEBUSEBQUDxUQGBgREBIYFRQWFhAQGBgWFRYVFRQYHiYfGBkjGRgTHzAgIygrLCwuGB89NTAqQSc3LCsBCQoKDgwOGQ8PFCkYHyQ1NS8tNCwsLCksKSk1NS0zNiwsLCksKSksLiw1NTUvLjU0KzIpNTU1LDUsMDEpNTEpLf/AABEIAK8AxQMBIgACEQEDEQH/xAAbAAEBAQEBAQEBAAAAAAAAAAAABQQGAwIBB//EAEYQAAICAQEEBAgMBQIFBQAAAAECAAMEEQUSITETQVFhBhQWIlNUcdEVIzJCUmJyc4GSk9I1gpTD1DORJEODobFkdKOzwf/EABYBAQEBAAAAAAAAAAAAAAAAAAABAv/EABoRAQEAAgMAAAAAAAAAAAAAAAABEUEhMWH/2gAMAwEAAhEDEQA/AP7jERAREQEREBERAREQEREBOet2tlXXXpidCowytbm1XY33Gtbdxd1l6JQrIN87/Fj5vm8ehn8u8OPCM4u0kXHNqV37q7UevdJB3NKym8DuWCvQsRx3dzr0MlH9C2FtZcrGqyFBQXIr7p5qSOKk9eh1GvdN8ybJppSitcfQVKirVodRuAcOJ4nh2zXNXvhIRESKREQEREBERAREQEREBERAREQEREBERAREQMO3NrJjY9l78RWNQOt2PBUHeWIH4z+f5WwnWik3DpL7q8rPv110bIBxrgncAErr5cll/bYGZm1Y3Oqli93YzKAXXvADV1nt6ZxzXhS2mgOfig8Qa8kEdo0p1gTPB7P8X1Vm1pUhXY/8sP51OR3V2qQG6lsD9WpHYTjcACumqx9GWnf2dmA8jStjVJYw7AwUn6lrHqlzZ9rUOMawkqdfFbDzZQNTSx63UcjzZR1lSYFaIiAiIgIiICIiAiIgIiICIiAiIgIiICIiAmHbO0DTUSo3rHIroT6dzcEHs14k9QDHqm6cltnJa609GdNGOFjH/wBQ4PjF4+6qDgfWFg7NQ1eB2AAjXa73SHcrY83qRmJsPfZa11vsdOyaNo/xDE+7yf7ErY2OtaKiDdVAFUdigaAf7STtH+IYn3eT/YgfONjr4zl47gFMhUv0Pzg6Giwez4pD7XMbOp6ahsa8k2Y7Ctn10fVdGpvU/SK7ja/S3h1Gem0vMzMazkLOkxm7yy9Mn/1OPawjah6G+vJHyG0x8j7DN8VYfs2Np3Cxj1QNOy85iTTdoLqtN7TgLUPybUH0TodR80gjsJoTBtTAZwr1EJdVqamPI6/KrftRtAD2cCOIE9dnbQW5N4AqwJSxD8qqwfKRu8cOPIggjgQYGqIiAiIgIiICIiAiIgIiICIiAiIgIiIE/bec1dYWvjbcRVQOrpG+cfqou857lPbJ2xcJen8zjXgp4tWTze9tHvc9p06NdfpGzsnnfn6tbmEby0A4+GvpbiwRive9u5Uv2SeTSxsbA6GhKyd5gNbG+naxLWN+Llj+MDbIm0f4hifd5P8AYluRNo/xDE+7yf7ED08KkPir2KNWxymSo6yaXW0ge1VZfYxm/IoS6pkbz0tUqfrIw0/8Get1QZSrcQwKsO0EaGTPBa0nErVvlVBsd/t0s1Lf90MD72Bls1ZqtOtuOehtP09AClnsdCrdxJHMGfO0cdq38ZpBYgBb6hzuqHIqPSJqSO0ajrBHntL4nJryPmWaY2R3at8S59jsU/6uvAAyzA88fIV0V0IZXAZWHJlPEET0kaz/AISwtyx7m1fsx7mPy+6tyeP0WOvJiRZgIiICIiAiIgIiICIiAiIgIiICTNu5bhFqqO7bknoq29GNNXt0+omp7zujrlOQ9n3Cx7M1zpWqtXQTyFCEmy3+dhr9lE7TA+fFUORTjVjSrCQXMPrneroU9vK1/aqmXpJ8G6G6I3ONLMpjkODzUMAK0P2a1rX8DK0BIm0f4hifd5P9iW5E2j/EMT7vJ/sQLcjbJG5lZVXUzJlJ2aWLuOB/PUzf9SWZGzfMzsd+q5LMZu9gOnT/ALJdApZuIttb1uNVsUow7iND+MybAy3eopbxtoY03fWZdN1/Y6FH/n7pSkbP+IyUv+Zdu41/1WJ+IsP8xNZ+8XsgV7agylWAYMCGB4gg8CCOyS9n2NRYMawkqdfFbDzZQNTSx63UAkHmyjXiVYytM+fgrdWUfUa6EMODI4Oqup6mB0IPdA0RJ+y85mLVXaC6rTe04C1D8m1B9E6HUfNII46AmhAREQEREBERAREQEREBET8J/CBK29czBMeslXySVLDnXQP9WwdhCndB+k689J47YoVuhwkACWf6ijkuJVull0+ix6OvTsdpyGwvC298rpnaq3pcjxFV8XvpC44Zt168h7Gq3mOj9HxZvNAPAAdlsP42y3KPEWHoaO7HrJG8Pt2dI2vWNzsjWTeFmIiAkTaP8QxPu8n+xLcibR/iGJ93k/2IFuR/CsaY/TDniumSNOe7WwNgHtq6Rf5pYnllY4srZG5OpRvYw0P/AJgegM8NoYS3VPU/ybFKntGvWO8c5j8GcgviVFvlKvRWDssrJrcfgysJUgTthZrWVbtv+rSTTf8AeLp5w7mUo47nEoyNmfEZSXckyNMe76tuvxDn2ktX7XSWYGDamAzhXqIS6rU1MeR1+VW/ajaAHs0BHECeuzs9bk3gCrAlLEPyqrB8pG7xw48iCCNQQZqkraOO1b+M0gsdAuRUBqbqhyKj0i8SO0ajrBUKsSLtfb+4lAx9yx81xVjsSejAKPabG04soRGOg01Og1Guo2bNGSN4ZBqfTTcetXTf5729WzNuacBwZtefDkA3REQEREBERAREQEj7eY2FMRSR4xqbiOa4q6dJ7C2q16/XJHKVrbAqlmIUKCWJ5ADiSZL2DUXD5LghsnQqDzrx116FNOrgWc/Wsb2AOb214HblPRLk5D+M5CulRGOE6ct0m+dypW3K902bu8AejA69J2uJirXWtaDRa1CKOxQNBx9khnCGbaLi1iVUbyY5rsZDa54WW7ykHd4bq9vnHrE0+TNfpsr+qv8A3QerESP5M1+myv6q/wDdHkzX6bK/qr/3QLEibR/iGJ93k/2J9+TNfpsr+qv/AHSRn+DyDOxV6XJ4pkHXxi7UadDyO9qOcDr4kfyZr9Nlf1V/7o8ma/TZX9Vf+6B+bEG5flU9QsGQg6glygt/vct5/mlmclk+DyJm1fG5Wl9dlRPjN2vSIRYg13tfk9MdO4yr5M1+myv6q/8AdA37RwVuqepuVilSRzHYw7wdCPZPDYec1lWlnC2omm8dlqcCR3MN1x9V1mfyZr9Nlf1V/wC6SsvweSnJR+lyRXk6U2Hxm7zb/wDksTvcmGtftNfbA62JH8ma/TZX9Vf+6PJmv02V/VX/ALoGDbeyEVgWLV0tYLVsQgNg5Z1AtUkEdG+8wYEEasdQQx0ubPwGrB37bMhjzd9wHQcgFrVVH4D2yDtrYiBBUlmS9mRrXWjZNxXTTz3cb3GtQdT26gc2E6HZ+GKqq6gzOKlWsMxLMwUAasx5k6c4GiIiAiIgIiICInllZKVo1jkKtal3Y8lVQSSfwBgS9tfHWJiDir/G5X/twdAh+8fzdOtVsn1tS02uMWskajeyXHA10nUBAep30IB5gBjwOky417U1G50LZGYwKVHgwJHxVJPzVRBqx6vjD18auytn9FXoTvu5Nl1nLpLTpq2nUOAAHUFA6oGmqpVUKoCqoCqBwCqOAAHUNJ9xEBERAx5O2MeuxarLqq7LP9OtrEV7OrzUJ1b8JHO06b83Eeiyu9dzKXfrdXXeHQajeUka8uEw+G1WQ+ViLjF63Au1s6G96xvKAFe2oaVbxBG9varrqOqfmx9qLdk4elFuIa68lGpsqsr3T8T8guq76nmGHbx0PCIV2cRECN4UjdqS/rxba79eysHct/8Ahe2WZn2hiC2qyo8rFZD3bwI//Zm8Hcs24tLt8oooftFi+a4PfvAwKMy7TwVupepjoHGm8OatzVh3g6EeyaogYNiZ5tqBcbtlZNV6/RuXg2nceDDtVlPXNOXlpVW1lh3VQbzHuHd1nu65MvPQZivyrywKn7FyVGtTfzJvJr2rWOuF/wCKu150Yzeb2XZKnQnvWsgj7YP0BA9tk4rktkXDdstAAT0FI4rX9rrY/SPWAJ9jwhxDU1wyKDVWdyy3pa9xH4DdZ9dAeI4E9YlCcRm4tptvycRLGLWCnKqNdtRvp0rVbazYo3nrIbQjUMu8Nfk6B2tdgYBlIYMAQQdQQeIII5iJ9CICIiAiIgJE2xatly0kgV0gZWUx4KFU61IxPaylz3VHXnxqZ+alNbW2HRawWOnEnTqA6yeQHWSJzmy8J7mKWDhv9PndYsySF3MYHkyVqKw3Ud1Rx84AKmyqTa/jVgI3hu4yHh0VB47xHU76AnsAUdR1rREBERAREQEmbV2L0z12LdbjvTvhWrFJ1V93eBFtbj5q8gDKcQIvwDkev5X5MH/Gj4ByPX8r8mD/AI0tRAifAOR6/lfkwf8AGkrY2xb1syKPHsleis6RAEwvOS8dMWOuOeJtN44cOE7CRrDubQQ9WTSyH7dLBl/Hdsf/AGMD8+Acj1/K/Jg/40fAOR6/lfkwf8aWpk2ntAU1lyCx4LWg+VZY3BUXvJ/24nqgc1tjYl9rLijNybDZpZbquGOipVtd/eSgMrlhohBBBBPzZ1mPjrWiogCqgCqo5BRwAEy7JwDWpawh7bTv3OORbqVexFGigdg1PEkndAREQEREBERAREw7b2vXi49l9mu7WNdBzdjwVF7WZiFA7SIEXb+a12TXi08WTS1zpqqPzRmHWK9RZoebGkfO1HQYOElNa1provWeJYniWY9bE6knrJMgeClNdNbWZFtTZOSelyGFikKxJIqQ6/ITUgdvE9cu/CtHpa/zp74GqJl+FaPS1/nT3x8K0elr/OnvgaomX4Vo9LX+dPfHwrR6Wv8AOnvgaomX4Vo9LX+dPfHwrR6Wv86e+BqiZfhWj0tf5098fCtHpa/zp74GqJl+FaPS1/nT3x8K0elr/OnvgapG8JvNSq/1a6tz3VuTRYT3Cu12/lE3/CtHpa/zp75k2rkUXUW1dLV8ajIPPXmwIHX26QKhYAanhpxJ7JI2cpyLPGWHmKCuIp+ieDXkdrjgvYv2yJgwNo+P1VIp1rNaWZjA8yVB8X1HWTxbsXh8/UdMBpwHVA/YiICIiAiIgT9u7RamlmrCtY3mUKx0V7iDugnqHWe4GfexdrJk49eRX8m5Q4B5qTzU94OoPeJ5bS2FXfYjXE2JWD8QyUvU7HhvsHQtvAcAQw5ntM+NgeDyYi2JW7slljWrWwqCUliSy1BEXdXU8jrEKqzzyMZLF3bFV1PNWAYH8DPSIGDyfxPV6P0q/dHk/ier0fpV+6b4gYPJ/E9Xo/Sr90eT+J6vR+lX7pviBg8n8T1ej9Kv3R5P4nq9H6Vfum+IGDyfxPV6P0q/dHk/ier0fpV+6b4gYPJ/E9Xo/Sr90eT+J6vR+lX7pviBg8n8T1ej9Kv3R5P4nq9H6Vfum+IGDyfxPV6P0q/dHk/ier0fpV+6b4geWNipWu7Wq1rz3VUKNevgJyN+3toIM20NjWJs+wg1dDaj21Cqu9tLemYK+65A8wglerXh2c5uzwIVzd0mTkvXlP0mRTrjqlvmqm4WSpbAm6iAgMNQOOup1nOVdBjXh0V15OoYewjUT0n4qgDQcAOAHYJ+zVZhERIpER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hASEBUSEBQUDxUQGBgREBIYFRQWFhAQGBgWFRYVFRQYHiYfGBkjGRgTHzAgIygrLCwuGB89NTAqQSc3LCsBCQoKDgwOGQ8PFCkYHyQ1NS8tNCwsLCksKSk1NS0zNiwsLCksKSksLiw1NTUvLjU0KzIpNTU1LDUsMDEpNTEpLf/AABEIAK8AxQMBIgACEQEDEQH/xAAbAAEBAQEBAQEBAAAAAAAAAAAABQQGAwIBB//EAEYQAAICAQEEBAgMBQIFBQAAAAECAAMEEQUSITETQVFhBhQWIlNUcdEVIzJCUmJyc4GSk9I1gpTD1DORJEODobFkdKOzwf/EABYBAQEBAAAAAAAAAAAAAAAAAAABAv/EABoRAQEAAgMAAAAAAAAAAAAAAAABEUEhMWH/2gAMAwEAAhEDEQA/AP7jERAREQEREBERAREQEREBOet2tlXXXpidCowytbm1XY33Gtbdxd1l6JQrIN87/Fj5vm8ehn8u8OPCM4u0kXHNqV37q7UevdJB3NKym8DuWCvQsRx3dzr0MlH9C2FtZcrGqyFBQXIr7p5qSOKk9eh1GvdN8ybJppSitcfQVKirVodRuAcOJ4nh2zXNXvhIRESKREQEREBERAREQEREBERAREQEREBERAREQMO3NrJjY9l78RWNQOt2PBUHeWIH4z+f5WwnWik3DpL7q8rPv110bIBxrgncAErr5cll/bYGZm1Y3Oqli93YzKAXXvADV1nt6ZxzXhS2mgOfig8Qa8kEdo0p1gTPB7P8X1Vm1pUhXY/8sP51OR3V2qQG6lsD9WpHYTjcACumqx9GWnf2dmA8jStjVJYw7AwUn6lrHqlzZ9rUOMawkqdfFbDzZQNTSx63UcjzZR1lSYFaIiAiIgIiICIiAiIgIiICIiAiIgIiICIiAmHbO0DTUSo3rHIroT6dzcEHs14k9QDHqm6cltnJa609GdNGOFjH/wBQ4PjF4+6qDgfWFg7NQ1eB2AAjXa73SHcrY83qRmJsPfZa11vsdOyaNo/xDE+7yf7ErY2OtaKiDdVAFUdigaAf7STtH+IYn3eT/YgfONjr4zl47gFMhUv0Pzg6Giwez4pD7XMbOp6ahsa8k2Y7Ctn10fVdGpvU/SK7ja/S3h1Gem0vMzMazkLOkxm7yy9Mn/1OPawjah6G+vJHyG0x8j7DN8VYfs2Np3Cxj1QNOy85iTTdoLqtN7TgLUPybUH0TodR80gjsJoTBtTAZwr1EJdVqamPI6/KrftRtAD2cCOIE9dnbQW5N4AqwJSxD8qqwfKRu8cOPIggjgQYGqIiAiIgIiICIiAiIgIiICIiAiIgIiIE/bec1dYWvjbcRVQOrpG+cfqou857lPbJ2xcJen8zjXgp4tWTze9tHvc9p06NdfpGzsnnfn6tbmEby0A4+GvpbiwRive9u5Uv2SeTSxsbA6GhKyd5gNbG+naxLWN+Llj+MDbIm0f4hifd5P8AYluRNo/xDE+7yf7ED08KkPir2KNWxymSo6yaXW0ge1VZfYxm/IoS6pkbz0tUqfrIw0/8Get1QZSrcQwKsO0EaGTPBa0nErVvlVBsd/t0s1Lf90MD72Bls1ZqtOtuOehtP09AClnsdCrdxJHMGfO0cdq38ZpBYgBb6hzuqHIqPSJqSO0ajrBHntL4nJryPmWaY2R3at8S59jsU/6uvAAyzA88fIV0V0IZXAZWHJlPEET0kaz/AISwtyx7m1fsx7mPy+6tyeP0WOvJiRZgIiICIiAiIgIiICIiAiIgIiICTNu5bhFqqO7bknoq29GNNXt0+omp7zujrlOQ9n3Cx7M1zpWqtXQTyFCEmy3+dhr9lE7TA+fFUORTjVjSrCQXMPrneroU9vK1/aqmXpJ8G6G6I3ONLMpjkODzUMAK0P2a1rX8DK0BIm0f4hifd5P9iW5E2j/EMT7vJ/sQLcjbJG5lZVXUzJlJ2aWLuOB/PUzf9SWZGzfMzsd+q5LMZu9gOnT/ALJdApZuIttb1uNVsUow7iND+MybAy3eopbxtoY03fWZdN1/Y6FH/n7pSkbP+IyUv+Zdu41/1WJ+IsP8xNZ+8XsgV7agylWAYMCGB4gg8CCOyS9n2NRYMawkqdfFbDzZQNTSx63UAkHmyjXiVYytM+fgrdWUfUa6EMODI4Oqup6mB0IPdA0RJ+y85mLVXaC6rTe04C1D8m1B9E6HUfNII46AmhAREQEREBERAREQEREBET8J/CBK29czBMeslXySVLDnXQP9WwdhCndB+k689J47YoVuhwkACWf6ijkuJVull0+ix6OvTsdpyGwvC298rpnaq3pcjxFV8XvpC44Zt168h7Gq3mOj9HxZvNAPAAdlsP42y3KPEWHoaO7HrJG8Pt2dI2vWNzsjWTeFmIiAkTaP8QxPu8n+xLcibR/iGJ93k/2IFuR/CsaY/TDniumSNOe7WwNgHtq6Rf5pYnllY4srZG5OpRvYw0P/AJgegM8NoYS3VPU/ybFKntGvWO8c5j8GcgviVFvlKvRWDssrJrcfgysJUgTthZrWVbtv+rSTTf8AeLp5w7mUo47nEoyNmfEZSXckyNMe76tuvxDn2ktX7XSWYGDamAzhXqIS6rU1MeR1+VW/ajaAHs0BHECeuzs9bk3gCrAlLEPyqrB8pG7xw48iCCNQQZqkraOO1b+M0gsdAuRUBqbqhyKj0i8SO0ajrBUKsSLtfb+4lAx9yx81xVjsSejAKPabG04soRGOg01Og1Guo2bNGSN4ZBqfTTcetXTf5729WzNuacBwZtefDkA3REQEREBERAREQEj7eY2FMRSR4xqbiOa4q6dJ7C2q16/XJHKVrbAqlmIUKCWJ5ADiSZL2DUXD5LghsnQqDzrx116FNOrgWc/Wsb2AOb214HblPRLk5D+M5CulRGOE6ct0m+dypW3K902bu8AejA69J2uJirXWtaDRa1CKOxQNBx9khnCGbaLi1iVUbyY5rsZDa54WW7ykHd4bq9vnHrE0+TNfpsr+qv8A3QerESP5M1+myv6q/wDdHkzX6bK/qr/3QLEibR/iGJ93k/2J9+TNfpsr+qv/AHSRn+DyDOxV6XJ4pkHXxi7UadDyO9qOcDr4kfyZr9Nlf1V/7o8ma/TZX9Vf+6B+bEG5flU9QsGQg6glygt/vct5/mlmclk+DyJm1fG5Wl9dlRPjN2vSIRYg13tfk9MdO4yr5M1+myv6q/8AdA37RwVuqepuVilSRzHYw7wdCPZPDYec1lWlnC2omm8dlqcCR3MN1x9V1mfyZr9Nlf1V/wC6SsvweSnJR+lyRXk6U2Hxm7zb/wDksTvcmGtftNfbA62JH8ma/TZX9Vf+6PJmv02V/VX/ALoGDbeyEVgWLV0tYLVsQgNg5Z1AtUkEdG+8wYEEasdQQx0ubPwGrB37bMhjzd9wHQcgFrVVH4D2yDtrYiBBUlmS9mRrXWjZNxXTTz3cb3GtQdT26gc2E6HZ+GKqq6gzOKlWsMxLMwUAasx5k6c4GiIiAiIgIiICInllZKVo1jkKtal3Y8lVQSSfwBgS9tfHWJiDir/G5X/twdAh+8fzdOtVsn1tS02uMWskajeyXHA10nUBAep30IB5gBjwOky417U1G50LZGYwKVHgwJHxVJPzVRBqx6vjD18auytn9FXoTvu5Nl1nLpLTpq2nUOAAHUFA6oGmqpVUKoCqoCqBwCqOAAHUNJ9xEBERAx5O2MeuxarLqq7LP9OtrEV7OrzUJ1b8JHO06b83Eeiyu9dzKXfrdXXeHQajeUka8uEw+G1WQ+ViLjF63Au1s6G96xvKAFe2oaVbxBG9varrqOqfmx9qLdk4elFuIa68lGpsqsr3T8T8guq76nmGHbx0PCIV2cRECN4UjdqS/rxba79eysHct/8Ahe2WZn2hiC2qyo8rFZD3bwI//Zm8Hcs24tLt8oooftFi+a4PfvAwKMy7TwVupepjoHGm8OatzVh3g6EeyaogYNiZ5tqBcbtlZNV6/RuXg2nceDDtVlPXNOXlpVW1lh3VQbzHuHd1nu65MvPQZivyrywKn7FyVGtTfzJvJr2rWOuF/wCKu150Yzeb2XZKnQnvWsgj7YP0BA9tk4rktkXDdstAAT0FI4rX9rrY/SPWAJ9jwhxDU1wyKDVWdyy3pa9xH4DdZ9dAeI4E9YlCcRm4tptvycRLGLWCnKqNdtRvp0rVbazYo3nrIbQjUMu8Nfk6B2tdgYBlIYMAQQdQQeIII5iJ9CICIiAiIgJE2xatly0kgV0gZWUx4KFU61IxPaylz3VHXnxqZ+alNbW2HRawWOnEnTqA6yeQHWSJzmy8J7mKWDhv9PndYsySF3MYHkyVqKw3Ud1Rx84AKmyqTa/jVgI3hu4yHh0VB47xHU76AnsAUdR1rREBERAREQEmbV2L0z12LdbjvTvhWrFJ1V93eBFtbj5q8gDKcQIvwDkev5X5MH/Gj4ByPX8r8mD/AI0tRAifAOR6/lfkwf8AGkrY2xb1syKPHsleis6RAEwvOS8dMWOuOeJtN44cOE7CRrDubQQ9WTSyH7dLBl/Hdsf/AGMD8+Acj1/K/Jg/40fAOR6/lfkwf8aWpk2ntAU1lyCx4LWg+VZY3BUXvJ/24nqgc1tjYl9rLijNybDZpZbquGOipVtd/eSgMrlhohBBBBPzZ1mPjrWiogCqgCqo5BRwAEy7JwDWpawh7bTv3OORbqVexFGigdg1PEkndAREQEREBERAREw7b2vXi49l9mu7WNdBzdjwVF7WZiFA7SIEXb+a12TXi08WTS1zpqqPzRmHWK9RZoebGkfO1HQYOElNa1provWeJYniWY9bE6knrJMgeClNdNbWZFtTZOSelyGFikKxJIqQ6/ITUgdvE9cu/CtHpa/zp74GqJl+FaPS1/nT3x8K0elr/OnvgaomX4Vo9LX+dPfHwrR6Wv8AOnvgaomX4Vo9LX+dPfHwrR6Wv86e+BqiZfhWj0tf5098fCtHpa/zp74GqJl+FaPS1/nT3x8K0elr/OnvgapG8JvNSq/1a6tz3VuTRYT3Cu12/lE3/CtHpa/zp75k2rkUXUW1dLV8ajIPPXmwIHX26QKhYAanhpxJ7JI2cpyLPGWHmKCuIp+ieDXkdrjgvYv2yJgwNo+P1VIp1rNaWZjA8yVB8X1HWTxbsXh8/UdMBpwHVA/YiICIiAiIgT9u7RamlmrCtY3mUKx0V7iDugnqHWe4GfexdrJk49eRX8m5Q4B5qTzU94OoPeJ5bS2FXfYjXE2JWD8QyUvU7HhvsHQtvAcAQw5ntM+NgeDyYi2JW7slljWrWwqCUliSy1BEXdXU8jrEKqzzyMZLF3bFV1PNWAYH8DPSIGDyfxPV6P0q/dHk/ier0fpV+6b4gYPJ/E9Xo/Sr90eT+J6vR+lX7pviBg8n8T1ej9Kv3R5P4nq9H6Vfum+IGDyfxPV6P0q/dHk/ier0fpV+6b4gYPJ/E9Xo/Sr90eT+J6vR+lX7pviBg8n8T1ej9Kv3R5P4nq9H6Vfum+IGDyfxPV6P0q/dHk/ier0fpV+6b4geWNipWu7Wq1rz3VUKNevgJyN+3toIM20NjWJs+wg1dDaj21Cqu9tLemYK+65A8wglerXh2c5uzwIVzd0mTkvXlP0mRTrjqlvmqm4WSpbAm6iAgMNQOOup1nOVdBjXh0V15OoYewjUT0n4qgDQcAOAHYJ+zVZhERIpER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http://profmeter.com.ua/upload/medialibrary/ff0/pyramid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872208" cy="16599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Прямоугольная пирамида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Пирамида </a:t>
            </a:r>
            <a:r>
              <a:rPr lang="ru-RU" sz="1800" dirty="0"/>
              <a:t>называется прямоугольной, если одно из боковых рёбер пирамиды перпендикулярно основанию. В данном случае, это ребро и является высотой пирамиды.</a:t>
            </a:r>
          </a:p>
        </p:txBody>
      </p:sp>
      <p:sp>
        <p:nvSpPr>
          <p:cNvPr id="18434" name="AutoShape 2" descr="data:image/jpeg;base64,/9j/4AAQSkZJRgABAQAAAQABAAD/2wCEAAkGBhEGDxAPEBMWEhAQFRgQEhYSFREWGhYSHRUXFBQXFhUXHCYfFxkmGRUTIDAmIycpLi0sFSAzNTAtNSYrLzUBCQoKBQUFDQUFDSkYEhgpKSkpKSkpKSkpKSkpKSkpKSkpKSkpKSkpKSkpKSkpKSkpKSkpKSkpKSkpKSkpKSkpKf/AABEIAPUAzQMBIgACEQEDEQH/xAAcAAEBAAIDAQEAAAAAAAAAAAAABgUHAQMEAgj/xABBEAABAwMCBAQDBQYEBAcAAAABAAIDBAUREiEGEzFBByJRYRQycRUjQlKBFjNikZPRF1RyoVWUsdMkJTRDU4KS/8QAFAEBAAAAAAAAAAAAAAAAAAAAAP/EABQRAQAAAAAAAAAAAAAAAAAAAAD/2gAMAwEAAhEDEQA/AN4oiICIiAiIgIiICIiAiL5k6HJx79P90HQblCJOTzWc38mtmrpq+XOem69K0nwvZm2avq+H7ix0orpBVU1Sd3SCP7wank5BxGe+zg4fiW7EBERAREQEREBERAREQEREBERAREQEREBERAREQFgeNuFv2xo3UZmdA172Oc5gyS1rg7TjI6kD9QNlnlJ+JnEcnDlvcacZqql7aSmAIB5smWgt9SNyPfCDBcPxSX+4xR1Nxpqt1pLnmKGEtcZizlCSRziQS3Uc6OjiM4OFslfnvwz4cltFDU3xgcaujmeNBcS2ana0CpY4NO7vM8gn8UbT0W+rVc47zBFURHMczGyMO3QjIzjoex9wg9SIiAiIgIiICIiAiIgIiICIiAiIgIiICIiAiIgLUFde/wBqa+uujSHUNigkFNqEhbJWFhPMAGxwdsjcYYe+RXeJ1zmhpY6Klx8VcpBRx74LGFpM0mMbhrBv0xqz2WP4l4bjsdkp7RDsJ5KeiL2+UuL5mumkwTuXASEjP4vRBlfC+yCzWekjO7pY/iJCerny/eHVkbnDg3f8qxdhYfD+4tteCbdXa5qJzjnkzjL5qfJPyEAubt1d3JJV9FGIWhrdg0AD6DYLD8W2E8QUro43cuojImppO8c7d2Oz1AO7Tj8LiEGaRYDg3ib9pYHGRvLqqd5p6qLb7uduzsbnyHq0+iz6AiIgIiICIiAiIgIiICIiAiIgIiICIiAviaVsDXPcQ1rQXOJ2AAGSSfTC+1CeKVRLdGU9npX6am4uIedvLSNBM7nHOwOwx+Iaggx3h5VScc3Kqvb/AC00bTQ0TC3cs1B75Mnodh0/OR+FZriOpFZerRSE7RieuLeuXNj5URIO345CD1BaqOx2SHhymipadumKFuloJyfUknuSSSfqo/hRxvt+u1bnMdK1lsi9i3D5xj/WOp9UF+iIghuI6U8H3Bl3j2pqjRTXFg2Abktjqic/gJa07fKVcA5XTX0TLlFJBINUcrHRvG27XAtI39ipDgK5y2p77LWv11VI3XBJh339HkCN+/4mk6CP4e+5QWyIiAiIgIiICIiAiIgIiICIiAiIgIiIPNcbjHaYZJ5nBkUTS97j0DQoPwzt8l+qKm/1IIfWZipGnbRRtI0nTk4Li0Hr2J/EniMHcX1dHY4jljnCquGn8FM0gsa442LnZxvkEN7FbApqZtGxkcYDWRtDGNHQNAwAPbACDruNa22wyzSHSyJjpHE9g0Fx/wCikPByjfDamVE2TNXSyVshPcvd5TnqQWtad8/Mu3xfqJIrPURxAmSodHTNDep5kjWkAdyRkY91VWyhba4IYGbMhY2JuNvK1oaNvoEHpREQFKceWR9S2Gvps/GW5xnjDessX/vwHbfWwED3x6lVaIPDZL1DxDTx1NO8PilbqaRjb1afRwOxHYhe5a8pmnw5ujo8Ytd1k1MIHlp652xZgDyskwMdgR2AWw0BERAREQEREBERAREQEREBERAWN4jvkfDVJPWS/JAwvI/MejWj3Li0D6rJLXnFNMzj66wW3UTTW/FZWaC3BmJAhhd3GWh5OOzvXoHb4U8Oy08U10rN665ESvyB5It+WwegIwcemkfhV8iII7jRhuFwstLvj4iStdgdoIjjft5pWjHfKsVB2eoN14lr3gksoaSKkGD5Q+R4mfkdneXG35FeICIiAiIgx9/ssfEFNJTyZw8bOacOY8bsex34XNcAQfULFcC8QvvMDoany19GRBVs2/eAbPGCcseMOBGx3VKoLxAoH8PTw36nBL6YCGsjHSWjJIccD8TC4OB9BvsEF6i+IZWzta9pDmuAc0jcEEZBB9ML7QEREBERAREQEREBERAREQT/AB1xP+yVBLUgapdo4GYJL53HTG0AbnfcgdmlY3wu4RfwxRmSo3rqxxqapx+bW7zBhPtk5/ic5Y6NrOPr5zMZprGTGCckS1j8ZwOgEej65x2Ww0BfL3iMEnYAZJPp3X0pbxQu32NZ66QfM6IwswSDrkIiBBx1GrP6IMd4RN+LpKmuLcG4Vc9UNnA8sv0syCT+U9PVXSxfC9r+w6Gkpj1ghjjd0+YNAd0265WUQEREBERAXDhqGD0K5RBB8IVZ4Rq5LLUP+7P31te7bXCS4ugzgDWwg4A7H0CvFOcdcL/tPS4jIbVU7xU0jz+CoYdTM/wnGk59c9QFkuH7y2/00c7cguy17SMOjladMsbh2c14cP0QZFERAREQEREBERAREQFIeJfFL+HqQRU2HV1Y4U1KzI1a3bF4GejQevQEtyq4nTuegWvuFWt42us94IPIow6hoSW414J504d3BLnNGOxOcFBScEcMN4RoIaVuC9o1zOH45nbyOJ777DPYAdlnkRAUh4gQC8Pt1vdgsqqoPlB0nMMLTO9uCc4JawZHTP6KvUOyqdc+JiwDMVBQkOJz5ZppGO27ZLGDp6H0QXCIiAiIgIiICIiAoGtB4Bujaho/8vusgZU9cQVnSOXrgNkJ0u9xnPQK+XjvFqjvlPNTTN1RTMMbx7EdR6EHBB7EAoPYik+ALu97JrdUEmqtrhA8lunmw7/DzAfxMAz7g+qrEBERAREQEREBEXxLK2BrnuIa1oLnFxAAAGSST0GEEN4sX2SKmZbKTzV1yPw8bQRlsR/eyH8rcZbn3J7Ko4YsEfC9HBRxfLCwNz+Z3V7j7lxcf1UhwEwcW3Gtvjt48mhoctx/4dhy+QHG+pxOD28wWw0BERAUJ4WSfapulx6msrXtY7DcGCICOLBAGR8w/T6qh41un2Lba2o1Bro4JCwkkfeaSGDI3yXFoGO5XxwLa/sa2UUBaGuZAzWACPvC0OeSDvkuLic9ygzqIiAiIgIiICIiAiIgjOPbbLb3wXikZrqaLImY0HVPRn95GcfMW/O3PQgqroK6O5xRzxO1xStEjHDO7SMtO+/Qr0KJ4VkPCldPaHtLKeQuqrc4nLTF5TNA0nuxxJA66XegQWyIiAiIgIinONeInWaFsNO5nx1W4QUjZHAeckB0h2PlYCXHbsB1ICCjWuvFaqkvhprHSk86tc19QWgnl0bXeZ7j2BcB9dOO69HhDd5J7NzquUvdHJPrkkcThrXlziXHcgeYro8L6o391wvk7tqmQwwatIEVHETpGfw5LiTnu3PdBc2q1xWWCKmhboihaI2Drho9T3PcnuSvWvB9v0v+Yh/qx/3XpFZG6Pmh7eXjOvU3TjudWcYQdyLwfb9L/mIf6sf916m1THM5gc0x41ag4adPc6umEEh4o0husFFR5GKuugikadJ1RAulk2PXAZn9Md1ZgYUTcr1T3G80UZqIuVSQS1Z+8jwZnkU8eSdshpmOAc7/AEVnDO2paHscHMPRzSCD22I2QdiLjWPVM5QcouNY9UByg5RcZXKAiLjKDlEXGUHKn+NOFRxPTjQeXV0551JMOsUwwQf9JwAQdvbYKgRBhuELy6+UcMso01Aby6lmNJZUN8srSwnLfMDj2IPdZlQV3c7ga6trQD8BcyyGrOciGqHkhlOT5WuBDTjby/RevjXjiW0VFNbqGNs1wrMmMSOwyJg3MkmNyMB5wPyH2BCyRSVI262mqo2TSsrKafWyoe2DlmB7Y3vY5pY7GhxAb5h1xvuAq1BwVJWvheSerrq2vghkllLGUzQ7m8uBjdmDmRtDCX5cSM5LvbeuRBAeHHC9RQW2ottfTiNkhl3bLG8PjlzqbhvykA4/ULr8KYfgqasstS1rn0Ur4yx4Z95TSedjy3Jy12p38wFsNax8RJZODbrQ3toJpXNFDW47RlxLHEdT1Jz6xtHdBW/4eWr/ACFL/Qi/sspDZqeng+FbDG2mLSwxBjQzS7OoaMYwcnP1XrjkEoDmkFrhkEHIIO4IPcL6QT3+Hlq/yFL/AEIv7LLR2mCGD4VsTBT6THygxoZoOQ5ujGMHJyPdeteW6V7bVBNUPOGQxuldnPytaXHp9EGr+DPD+232svMhpY3UzakUsDezDGxpmLNJy3L3D9NvULZEfDtNDRmgZEG0pjdDy25A0OzqGQc5OonOc5OVgfCWhdQ2ekLwRJMH1D8kkkySOe0nP8JarBBFU/g3ZqcY+FDt85fJO4/z19Fn7bwrSWimko4IQynl1a2AvIOtul+5Odxt1WWRBD1HgtZqgg/DFmBjDJZ2j+Wvqs1wvwRScHcwUjXsEuNQdLK8ZGcEB5IB37egWeRBJ1fhhb6yZ85bK2WQkvcypqml2Tqxs/5Qeg6BdtB4dUdsljmjNRrjcHt1VdU4ZHq1z8OHseqp0QYLiThGPiYsL56mHQPL8PO6IatQIeQMguGCAT2cfbGK/wANz/xO6f8ANj/tqyRBiqixumojRipna7QGCoD287YghxfpwXbYJxuCe+6lf8MKn/jVx/qq/WBu3HNBZHOjlqY+aNuUw8yUuzgNETMuLs7Ywg9dXaZZ6RtOypkika1jeeAx0hLcZcdYIJdg527lRV5pJeH5Y/iOInQNwXlk0dHreB3bsNv/AKnK9ddXXziZ5jpIWW2mIH39VofMQc5LIWFwYcEbO3HrlZeweH9JZSZnt+Jq5MGWoqPO97s5JaHZEYz2bjoOuEExxe+v8S4fgqGAwUMul8lXU+TmxjzARwkcwAuDSCQM6R0BWDpuG6vgS/UlZUiSppnwtpHVEbHyODxTiPL42AuHmaAPbfJIK3SiDF229/a0n3cUnw+gPbM8aA55ONDY34f03yQAsoiICIiAsdxFZI+JKSekl+SZhYT+U9WuHuHAEfRZFEEJ4P18poZKGocDUW2Z9G8AgkMb+7OABhuMtB7hiu1rK/VX7D8RQ1rw2OhucQpp5CcAVDcljnflOBGPTBcexK2agKH8Yap32Z8JH++uE0VFH8vV7wT19mkfqrhSPFDPtG6Win2IifNXSDPmAji5cZ+hklH/AOfZBUUdM2ijjiaMNja1jQOgAAaAP0C7kRAREQEREBF8ySCEFziA1oySTgADckk9ApCt8S4Jjyrcx1yqDnyUxGhm+MyzHyxtz33QWDnBoydgFL13iXQUzuVDIauc7Nho2md5O3dvlaNxu5wCwsfClz403u8wp6R2M0VIcau+Jp+p3xkNJG22FZ2bh+m4ej5dLDHCzuI2gZ93Hq4+5JKCSfS3zixz2yObaqQkDTEWy1LmZOfvWnTGTgbt6Z74OaDh3gmi4XGaeFokOdUr/PK4n5i6V3mOT26eyzqICIiAiIgIiICIiAiIgnPEHhVvGNvnpiMyY5kB6aZ2g6Ducb5Ld+zivJ4YcSv4jt7ROC2rpXGkqWuBBErNsnPcjBPvlVy12ypZwVxC+N5DKa8sEjOwFYwhjhj1eHA59XBBsRRNgq23e/3OQDIo4IKFr+2oufNK3rv5i3r+VWcsrYGue4gNaC5xOwAAySfbCiPCKHn0dTWkEG4Vc9UC7GTGX6Ge4GGnAJPX3QXSIiAixt84jpeGoxLVzMhY46Wl53J9GtG5/QKafxfcOIdLbZRPjY7rU3AGJjR1yyEHmSZHQ7dfqgrrhcYrVG6aeRsUbAS5zyABgZ7+wKlpfEB12Dm2mlkriNuacQwA4/8AlkwX9Rs0dO/Rddv8L4nSsqLjUTXGdnmAqSOS15zkspwNLevQ5Gys4omwNDWgNa0BrQ0AAAbAADoMIICPw4qeJtEl7rHz43+FpiYoBtgh2MOkPvseo6K5t9shtMYigjZFG3o2NrWj+Q7r0ogIiICIiAiIgIiICIiAiIgIiICjfFPhN/E9ATBtWUjhU0zhs7mN3LQfcdPcN9FZIg1ld+O23rhearD/AL+SIUkgAGfinaY5GBp9dRP+kq64Ytf2JQ0tNtmGGOM4zjUGAOO+/XJWnOMbNNwldo4mRuloLjWxXDlwML38yIkyRBhIbgufq+gG+xVzV0174u8mptop89WubPUPaQ4Yy0hsf4ehyD0Jwgor7xnRcOOayomAld8sTA6SR30iYC7/AGU3XXO88X4io4DbKZ5IfU1Wnn6Bj93TjdhO/wA3829VnuGuA6LhUl8Meqd3zzzHmSvJ6kyHpn2wFQoJDh/wzprPOKuZ8tbWAYE1W7mFvpy29G/Xc++6r0RAREQEREBERAREQEREBERAREQEREBERARFj77JMynkFPGJZnNc1jS5rG6i04LiT8ucZxvug0tbr0KyovVXV3GsgoqeV8VJyqmpIMhe4NLMbP6NIb08+4wtw8IPqJbfSOrP/UuiaZc4B1EZ8wAADsYz75WuaPgC4/YjLHyYoua/XU1Dpg4Ac7mjRG0Zc7S2Nu5A2P1W24Y+S1reukBv8hhB9o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http://www.100ege.ru/sites/default/files/4101image/kt02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"/>
            <a:ext cx="1303611" cy="15567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Основные формулы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Объём</a:t>
            </a:r>
            <a:r>
              <a:rPr lang="ru-RU" sz="1800" dirty="0"/>
              <a:t> пирамиды может быть вычислен по формуле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smtClean="0"/>
              <a:t>                 </a:t>
            </a:r>
            <a:r>
              <a:rPr lang="en-US" sz="1800" dirty="0" smtClean="0"/>
              <a:t>        </a:t>
            </a:r>
            <a:r>
              <a:rPr lang="ru-RU" sz="1800" dirty="0" smtClean="0"/>
              <a:t>где </a:t>
            </a:r>
            <a:r>
              <a:rPr lang="en-US" sz="1800" dirty="0" smtClean="0"/>
              <a:t>S </a:t>
            </a:r>
            <a:r>
              <a:rPr lang="ru-RU" sz="1800" dirty="0" smtClean="0"/>
              <a:t>—</a:t>
            </a:r>
            <a:r>
              <a:rPr lang="en-US" sz="1800" dirty="0" smtClean="0"/>
              <a:t> </a:t>
            </a:r>
            <a:r>
              <a:rPr lang="ru-RU" sz="1800" dirty="0" smtClean="0"/>
              <a:t>площадь основания и</a:t>
            </a:r>
            <a:r>
              <a:rPr lang="en-US" sz="1800" dirty="0"/>
              <a:t> </a:t>
            </a:r>
            <a:r>
              <a:rPr lang="en-US" sz="1800" dirty="0" smtClean="0"/>
              <a:t>H</a:t>
            </a:r>
            <a:r>
              <a:rPr lang="ru-RU" sz="1800" dirty="0" smtClean="0"/>
              <a:t>— высота;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ru-RU" sz="1800" dirty="0" smtClean="0"/>
              <a:t>Боковая </a:t>
            </a:r>
            <a:r>
              <a:rPr lang="ru-RU" sz="1800" dirty="0"/>
              <a:t>поверхность — это сумма площадей боковых граней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</a:t>
            </a:r>
            <a:endParaRPr lang="ru-RU" sz="1800" dirty="0"/>
          </a:p>
          <a:p>
            <a:r>
              <a:rPr lang="ru-RU" sz="1800" dirty="0"/>
              <a:t>Полная поверхность — это сумма боковой поверхности и площади основания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endParaRPr lang="ru-RU" sz="1800" dirty="0"/>
          </a:p>
          <a:p>
            <a:r>
              <a:rPr lang="ru-RU" sz="1800" dirty="0"/>
              <a:t>Для нахождения боковой поверхности в правильной пирамиде можно использовать формулы</a:t>
            </a:r>
            <a:r>
              <a:rPr lang="ru-RU" sz="1800" dirty="0" smtClean="0"/>
              <a:t>:</a:t>
            </a:r>
            <a:endParaRPr lang="ru-RU" sz="1800" dirty="0"/>
          </a:p>
        </p:txBody>
      </p:sp>
      <p:pic>
        <p:nvPicPr>
          <p:cNvPr id="17410" name="Picture 2" descr="V = \frac{1}{3} S h,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790575" cy="390526"/>
          </a:xfrm>
          <a:prstGeom prst="rect">
            <a:avLst/>
          </a:prstGeom>
          <a:noFill/>
        </p:spPr>
      </p:pic>
      <p:pic>
        <p:nvPicPr>
          <p:cNvPr id="17412" name="Picture 4" descr="S_b = \sum_{i}^{}S_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856306" cy="360039"/>
          </a:xfrm>
          <a:prstGeom prst="rect">
            <a:avLst/>
          </a:prstGeom>
          <a:noFill/>
        </p:spPr>
      </p:pic>
      <p:pic>
        <p:nvPicPr>
          <p:cNvPr id="17416" name="Picture 8" descr=" \ S_p = S_b + S_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429000"/>
            <a:ext cx="1224136" cy="226692"/>
          </a:xfrm>
          <a:prstGeom prst="rect">
            <a:avLst/>
          </a:prstGeom>
          <a:noFill/>
        </p:spPr>
      </p:pic>
      <p:pic>
        <p:nvPicPr>
          <p:cNvPr id="17418" name="Picture 10" descr="S_b = \frac{1}{2} P a = \frac{n}{2} b^2 sin \alph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653136"/>
            <a:ext cx="1917867" cy="43204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 </a:t>
            </a:r>
            <a:r>
              <a:rPr lang="ru-RU" sz="3200" dirty="0" smtClean="0"/>
              <a:t>Задачи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21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Задача № 42</a:t>
            </a:r>
            <a:r>
              <a:rPr lang="en-US" sz="1800" dirty="0" smtClean="0"/>
              <a:t>: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</a:t>
            </a:r>
            <a:r>
              <a:rPr lang="ru-RU" sz="1800" dirty="0" smtClean="0"/>
              <a:t>Основание пирамиды – прямоугольник со сторонами 6 см и 8 см</a:t>
            </a:r>
            <a:r>
              <a:rPr lang="en-US" sz="1800" dirty="0" smtClean="0"/>
              <a:t>. </a:t>
            </a:r>
            <a:r>
              <a:rPr lang="ru-RU" sz="1800" dirty="0" smtClean="0"/>
              <a:t>Каждое боковое ребро пирамиды равно 13 см</a:t>
            </a:r>
            <a:r>
              <a:rPr lang="en-US" sz="1800" dirty="0" smtClean="0"/>
              <a:t>. </a:t>
            </a:r>
            <a:r>
              <a:rPr lang="ru-RU" sz="1800" dirty="0" smtClean="0"/>
              <a:t>Вычислите высоту пирамиды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Решение</a:t>
            </a:r>
            <a:r>
              <a:rPr lang="en-US" sz="1800" dirty="0" smtClean="0"/>
              <a:t>: 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ru-RU" sz="1800" dirty="0" smtClean="0"/>
              <a:t>Так как </a:t>
            </a:r>
            <a:r>
              <a:rPr lang="en-US" sz="1800" dirty="0" smtClean="0"/>
              <a:t>SA=SD=SC=SB, </a:t>
            </a:r>
            <a:r>
              <a:rPr lang="ru-RU" sz="1800" dirty="0" smtClean="0"/>
              <a:t>то прямоугольные треугольники  </a:t>
            </a:r>
            <a:r>
              <a:rPr lang="en-US" sz="1800" dirty="0" smtClean="0"/>
              <a:t>ASH, DSH,BSH </a:t>
            </a:r>
            <a:r>
              <a:rPr lang="ru-RU" sz="1800" dirty="0" smtClean="0"/>
              <a:t>равны по гипотенузе и общему катету</a:t>
            </a:r>
            <a:r>
              <a:rPr lang="en-US" sz="1800" dirty="0" smtClean="0"/>
              <a:t>. </a:t>
            </a:r>
            <a:r>
              <a:rPr lang="ru-RU" sz="1800" dirty="0" smtClean="0"/>
              <a:t>Тогда </a:t>
            </a:r>
            <a:r>
              <a:rPr lang="en-US" sz="1800" dirty="0" smtClean="0"/>
              <a:t>AH=DH=BH, </a:t>
            </a:r>
            <a:r>
              <a:rPr lang="ru-RU" sz="1800" dirty="0" smtClean="0"/>
              <a:t>а значит</a:t>
            </a:r>
            <a:r>
              <a:rPr lang="en-US" sz="1800" dirty="0" smtClean="0"/>
              <a:t>, </a:t>
            </a:r>
            <a:r>
              <a:rPr lang="ru-RU" sz="1800" dirty="0" smtClean="0"/>
              <a:t>точка</a:t>
            </a:r>
            <a:r>
              <a:rPr lang="en-US" sz="1800" dirty="0" smtClean="0"/>
              <a:t>H </a:t>
            </a:r>
            <a:r>
              <a:rPr lang="ru-RU" sz="1800" dirty="0" smtClean="0"/>
              <a:t>является точкой пересечения </a:t>
            </a:r>
            <a:r>
              <a:rPr lang="en-US" sz="1800" dirty="0" smtClean="0"/>
              <a:t>AC </a:t>
            </a:r>
            <a:r>
              <a:rPr lang="ru-RU" sz="1800" dirty="0" smtClean="0"/>
              <a:t>и </a:t>
            </a:r>
            <a:r>
              <a:rPr lang="en-US" sz="1800" dirty="0" smtClean="0"/>
              <a:t>DB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DB=</a:t>
            </a:r>
            <a:r>
              <a:rPr lang="ru-RU" sz="1800" dirty="0" err="1" smtClean="0"/>
              <a:t>√</a:t>
            </a:r>
            <a:r>
              <a:rPr lang="en-US" sz="1800" dirty="0" smtClean="0"/>
              <a:t>AD</a:t>
            </a:r>
            <a:r>
              <a:rPr lang="ru-RU" sz="1800" dirty="0" smtClean="0"/>
              <a:t>^</a:t>
            </a:r>
            <a:r>
              <a:rPr lang="en-US" sz="1800" dirty="0" smtClean="0"/>
              <a:t>2+AB</a:t>
            </a:r>
            <a:r>
              <a:rPr lang="ru-RU" sz="1800" dirty="0" smtClean="0"/>
              <a:t>^</a:t>
            </a:r>
            <a:r>
              <a:rPr lang="en-US" sz="1800" dirty="0" smtClean="0"/>
              <a:t>2=</a:t>
            </a:r>
            <a:r>
              <a:rPr lang="ru-RU" sz="1800" dirty="0" smtClean="0"/>
              <a:t> </a:t>
            </a:r>
            <a:r>
              <a:rPr lang="ru-RU" sz="1800" dirty="0" err="1" smtClean="0"/>
              <a:t>√</a:t>
            </a:r>
            <a:r>
              <a:rPr lang="en-US" sz="1800" dirty="0" smtClean="0"/>
              <a:t>6^2+8^2=10</a:t>
            </a:r>
            <a:r>
              <a:rPr lang="ru-RU" sz="1800" dirty="0" smtClean="0"/>
              <a:t> </a:t>
            </a:r>
            <a:r>
              <a:rPr lang="en-US" sz="1800" dirty="0" smtClean="0"/>
              <a:t> (</a:t>
            </a:r>
            <a:r>
              <a:rPr lang="ru-RU" sz="1800" dirty="0" smtClean="0"/>
              <a:t>см)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  <a:r>
              <a:rPr lang="en-US" sz="1800" dirty="0" smtClean="0"/>
              <a:t>HB=1/2DB=5 (</a:t>
            </a:r>
            <a:r>
              <a:rPr lang="ru-RU" sz="1800" dirty="0" smtClean="0"/>
              <a:t>см)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</a:t>
            </a:r>
            <a:r>
              <a:rPr lang="ru-RU" sz="1800" dirty="0" smtClean="0"/>
              <a:t>В </a:t>
            </a:r>
            <a:r>
              <a:rPr lang="en-US" sz="1800" dirty="0" smtClean="0"/>
              <a:t>SHB </a:t>
            </a:r>
            <a:r>
              <a:rPr lang="ru-RU" sz="1800" dirty="0" smtClean="0"/>
              <a:t>по теореме Пифагора</a:t>
            </a:r>
            <a:r>
              <a:rPr lang="en-US" sz="1800" dirty="0" smtClean="0"/>
              <a:t>: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SH</a:t>
            </a:r>
            <a:r>
              <a:rPr lang="en-US" sz="1800" dirty="0" smtClean="0"/>
              <a:t>=</a:t>
            </a:r>
            <a:r>
              <a:rPr lang="ru-RU" sz="1800" dirty="0" smtClean="0"/>
              <a:t> </a:t>
            </a:r>
            <a:r>
              <a:rPr lang="ru-RU" sz="1800" dirty="0" err="1" smtClean="0"/>
              <a:t>√</a:t>
            </a:r>
            <a:r>
              <a:rPr lang="en-US" sz="1800" dirty="0" smtClean="0"/>
              <a:t>SB^2-BH^2= </a:t>
            </a:r>
            <a:r>
              <a:rPr lang="ru-RU" sz="1800" dirty="0" err="1" smtClean="0"/>
              <a:t>√</a:t>
            </a:r>
            <a:r>
              <a:rPr lang="en-US" sz="1800" dirty="0" smtClean="0"/>
              <a:t>13^2-5^2=12 (</a:t>
            </a:r>
            <a:r>
              <a:rPr lang="ru-RU" sz="1800" dirty="0" smtClean="0"/>
              <a:t>см)</a:t>
            </a:r>
          </a:p>
          <a:p>
            <a:pPr>
              <a:buNone/>
            </a:pPr>
            <a:r>
              <a:rPr lang="ru-RU" sz="1800" dirty="0" smtClean="0"/>
              <a:t>    </a:t>
            </a:r>
            <a:r>
              <a:rPr lang="ru-RU" sz="1800" dirty="0" smtClean="0"/>
              <a:t>Ответ</a:t>
            </a:r>
            <a:r>
              <a:rPr lang="en-US" sz="1800" dirty="0" smtClean="0"/>
              <a:t>: 12 </a:t>
            </a:r>
            <a:r>
              <a:rPr lang="ru-RU" sz="1800" dirty="0" smtClean="0"/>
              <a:t>см</a:t>
            </a:r>
            <a:endParaRPr lang="en-US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/>
              <a:t> 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</a:t>
            </a:r>
          </a:p>
        </p:txBody>
      </p:sp>
      <p:pic>
        <p:nvPicPr>
          <p:cNvPr id="19460" name="Picture 4" descr="https://encrypted-tbn1.gstatic.com/images?q=tbn:ANd9GcQVFJepQ1uWTtpyJlfYDewws65ndo18twDAiGESwnaGauclXC4so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08109"/>
            <a:ext cx="2016224" cy="120973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183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Презентация по теме: «Пирамида».</vt:lpstr>
      <vt:lpstr>          Основные понятия.</vt:lpstr>
      <vt:lpstr>          Усеченная пирамида</vt:lpstr>
      <vt:lpstr>         Правильная пирамида.</vt:lpstr>
      <vt:lpstr>      Прямоугольная пирамида.</vt:lpstr>
      <vt:lpstr>Основные формулы.</vt:lpstr>
      <vt:lpstr> Задачи.</vt:lpstr>
      <vt:lpstr>                  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теме: «Пирамида»</dc:title>
  <dc:creator>Администратор ПК</dc:creator>
  <cp:lastModifiedBy>Администратор ПК</cp:lastModifiedBy>
  <cp:revision>15</cp:revision>
  <dcterms:created xsi:type="dcterms:W3CDTF">2012-11-20T17:07:49Z</dcterms:created>
  <dcterms:modified xsi:type="dcterms:W3CDTF">2012-11-20T19:33:17Z</dcterms:modified>
</cp:coreProperties>
</file>