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3777" r:id="rId3"/>
    <p:sldMasterId id="2147483789" r:id="rId4"/>
    <p:sldMasterId id="2147483813" r:id="rId5"/>
    <p:sldMasterId id="2147483844" r:id="rId6"/>
    <p:sldMasterId id="2147483859" r:id="rId7"/>
  </p:sldMasterIdLst>
  <p:sldIdLst>
    <p:sldId id="256" r:id="rId8"/>
    <p:sldId id="262" r:id="rId9"/>
    <p:sldId id="259" r:id="rId10"/>
    <p:sldId id="264" r:id="rId11"/>
    <p:sldId id="265" r:id="rId12"/>
    <p:sldId id="257" r:id="rId13"/>
    <p:sldId id="260" r:id="rId14"/>
    <p:sldId id="26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570458A-0E95-0343-9841-512EF8860F27}">
          <p14:sldIdLst>
            <p14:sldId id="256"/>
            <p14:sldId id="262"/>
            <p14:sldId id="259"/>
            <p14:sldId id="264"/>
            <p14:sldId id="265"/>
            <p14:sldId id="257"/>
            <p14:sldId id="260"/>
            <p14:sldId id="261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03" autoAdjust="0"/>
  </p:normalViewPr>
  <p:slideViewPr>
    <p:cSldViewPr snapToGrid="0" snapToObjects="1">
      <p:cViewPr>
        <p:scale>
          <a:sx n="85" d="100"/>
          <a:sy n="85" d="100"/>
        </p:scale>
        <p:origin x="-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17.11.12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Click to edit Master text styles</a:t>
            </a:r>
          </a:p>
          <a:p>
            <a:pPr lvl="1" eaLnBrk="1" latinLnBrk="0" hangingPunct="1"/>
            <a:r>
              <a:rPr kumimoji="0" lang="ru-RU" smtClean="0"/>
              <a:t>Second level</a:t>
            </a:r>
          </a:p>
          <a:p>
            <a:pPr lvl="2" eaLnBrk="1" latinLnBrk="0" hangingPunct="1"/>
            <a:r>
              <a:rPr kumimoji="0" lang="ru-RU" smtClean="0"/>
              <a:t>Third level</a:t>
            </a:r>
          </a:p>
          <a:p>
            <a:pPr lvl="3" eaLnBrk="1" latinLnBrk="0" hangingPunct="1"/>
            <a:r>
              <a:rPr kumimoji="0" lang="ru-RU" smtClean="0"/>
              <a:t>Fourth level</a:t>
            </a:r>
          </a:p>
          <a:p>
            <a:pPr lvl="4" eaLnBrk="1" latinLnBrk="0" hangingPunct="1"/>
            <a:r>
              <a:rPr kumimoji="0" lang="ru-RU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17.11.12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Пирамида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4309" y="63507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развития геометрии пирамиды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/>
              <a:t> </a:t>
            </a:r>
            <a:r>
              <a:rPr lang="ru-RU" dirty="0" smtClean="0"/>
              <a:t>Начало </a:t>
            </a:r>
            <a:r>
              <a:rPr lang="ru-RU" dirty="0"/>
              <a:t>геометрии пирамиды было положено в Древнем Египте и Вавилоне</a:t>
            </a:r>
            <a:r>
              <a:rPr lang="ru-RU" dirty="0" smtClean="0"/>
              <a:t>, однако </a:t>
            </a:r>
            <a:r>
              <a:rPr lang="ru-RU" dirty="0"/>
              <a:t>активное развитие получило в Древней Греции. Первый, кто установил, чему равен объем пирамиды, был </a:t>
            </a:r>
            <a:r>
              <a:rPr lang="ru-RU" dirty="0" err="1"/>
              <a:t>Демокрит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/>
              <a:t>а доказал </a:t>
            </a:r>
            <a:r>
              <a:rPr lang="ru-RU" dirty="0" err="1"/>
              <a:t>Евдокс</a:t>
            </a:r>
            <a:r>
              <a:rPr lang="ru-RU" dirty="0"/>
              <a:t> </a:t>
            </a:r>
            <a:r>
              <a:rPr lang="ru-RU" dirty="0" err="1"/>
              <a:t>Книдский</a:t>
            </a:r>
            <a:r>
              <a:rPr lang="ru-RU" dirty="0"/>
              <a:t>. Древнегреческий математик Евклид систематизировал знания о пирамиде в XII томе своих «Начал», а также вывел первое определение пирамиды: телесная фигура, ограниченная плоскостями, </a:t>
            </a:r>
            <a:r>
              <a:rPr lang="ru-RU" dirty="0" smtClean="0"/>
              <a:t>которые от одной плоскости сходятся в одной точке.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71" y="3135408"/>
            <a:ext cx="2235200" cy="3090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90" y="3135408"/>
            <a:ext cx="2433170" cy="29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531" y="439137"/>
            <a:ext cx="4948238" cy="886968"/>
          </a:xfrm>
        </p:spPr>
        <p:txBody>
          <a:bodyPr/>
          <a:lstStyle/>
          <a:p>
            <a:r>
              <a:rPr lang="ru-RU" sz="3600" b="1" cap="all" dirty="0" smtClean="0">
                <a:solidFill>
                  <a:schemeClr val="tx1"/>
                </a:solidFill>
                <a:latin typeface="American Typewriter"/>
                <a:cs typeface="American Typewriter"/>
              </a:rPr>
              <a:t>Пирамида</a:t>
            </a:r>
            <a:endParaRPr lang="en-US" sz="3600" b="1" cap="all" dirty="0">
              <a:solidFill>
                <a:schemeClr val="tx1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365" y="1382019"/>
            <a:ext cx="4645635" cy="54759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pc="-300" dirty="0" smtClean="0">
                <a:latin typeface="Apple Casual"/>
                <a:cs typeface="Apple Casual"/>
              </a:rPr>
              <a:t>Пирамидой называется многогранник, который состоит из плоского многоугольника-основания пирамиды, точки, не лежащей в плоскости основания,-вершины пирамиды и всех отрезков ,соединяющих вершину пирамиды с точками  основания.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pc="-300" dirty="0">
                <a:latin typeface="Apple Casual"/>
                <a:cs typeface="Apple Casual"/>
              </a:rPr>
              <a:t>S</a:t>
            </a:r>
            <a:r>
              <a:rPr lang="ru-RU" spc="-300" baseline="-25000" dirty="0">
                <a:latin typeface="Apple Casual"/>
                <a:cs typeface="Apple Casual"/>
              </a:rPr>
              <a:t>пол</a:t>
            </a:r>
            <a:r>
              <a:rPr lang="ru-RU" spc="-300" dirty="0">
                <a:latin typeface="Apple Casual"/>
                <a:cs typeface="Apple Casual"/>
              </a:rPr>
              <a:t>=</a:t>
            </a:r>
            <a:r>
              <a:rPr lang="en-US" spc="-300" dirty="0">
                <a:latin typeface="Apple Casual"/>
                <a:cs typeface="Apple Casual"/>
              </a:rPr>
              <a:t> S</a:t>
            </a:r>
            <a:r>
              <a:rPr lang="ru-RU" spc="-300" baseline="-25000" dirty="0">
                <a:latin typeface="Apple Casual"/>
                <a:cs typeface="Apple Casual"/>
              </a:rPr>
              <a:t>бок</a:t>
            </a:r>
            <a:r>
              <a:rPr lang="ru-RU" spc="-300" dirty="0">
                <a:latin typeface="Apple Casual"/>
                <a:cs typeface="Apple Casual"/>
              </a:rPr>
              <a:t>+ </a:t>
            </a:r>
            <a:r>
              <a:rPr lang="en-US" spc="-300" dirty="0">
                <a:latin typeface="Apple Casual"/>
                <a:cs typeface="Apple Casual"/>
              </a:rPr>
              <a:t>S</a:t>
            </a:r>
            <a:r>
              <a:rPr lang="ru-RU" spc="-300" baseline="-25000" dirty="0" err="1">
                <a:latin typeface="Apple Casual"/>
                <a:cs typeface="Apple Casual"/>
              </a:rPr>
              <a:t>осн</a:t>
            </a:r>
            <a:endParaRPr lang="en-US" spc="-300" dirty="0">
              <a:latin typeface="Apple Casual"/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pc="-300" dirty="0">
                <a:latin typeface="Apple Casual"/>
                <a:cs typeface="Apple Casual"/>
              </a:rPr>
              <a:t>V = S</a:t>
            </a:r>
            <a:r>
              <a:rPr lang="ru-RU" spc="-300" baseline="-25000" dirty="0" err="1">
                <a:latin typeface="Apple Casual"/>
                <a:cs typeface="Apple Casual"/>
              </a:rPr>
              <a:t>осн</a:t>
            </a:r>
            <a:r>
              <a:rPr lang="en-US" spc="-300" dirty="0">
                <a:latin typeface="Apple Casual"/>
                <a:cs typeface="Apple Casual"/>
              </a:rPr>
              <a:t>* h / </a:t>
            </a:r>
            <a:r>
              <a:rPr lang="en-US" spc="-300" dirty="0" smtClean="0">
                <a:latin typeface="Apple Casual"/>
                <a:cs typeface="Apple Casual"/>
              </a:rPr>
              <a:t>3</a:t>
            </a:r>
            <a:endParaRPr lang="ru-RU" spc="-300" dirty="0">
              <a:latin typeface="Apple Casual"/>
              <a:cs typeface="Apple Casual"/>
            </a:endParaRPr>
          </a:p>
          <a:p>
            <a:pPr>
              <a:lnSpc>
                <a:spcPct val="80000"/>
              </a:lnSpc>
            </a:pPr>
            <a:r>
              <a:rPr lang="ru-RU" spc="-300" dirty="0" smtClean="0">
                <a:latin typeface="Apple Casual"/>
                <a:cs typeface="Apple Casual"/>
              </a:rPr>
              <a:t>Пирамида называется правильной, если в основании лежит правильный многоугольник</a:t>
            </a:r>
            <a:r>
              <a:rPr lang="ru-RU" spc="-300" dirty="0" smtClean="0">
                <a:latin typeface="Apple Casual"/>
                <a:cs typeface="Apple Casual"/>
              </a:rPr>
              <a:t>.</a:t>
            </a:r>
            <a:endParaRPr lang="en-US" spc="-300" dirty="0" smtClean="0">
              <a:latin typeface="Apple Casual"/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pc="-300" dirty="0" smtClean="0">
                <a:latin typeface="Apple Casual"/>
                <a:cs typeface="Apple Casual"/>
              </a:rPr>
              <a:t>S</a:t>
            </a:r>
            <a:r>
              <a:rPr lang="ru-RU" spc="-300" baseline="-25000" dirty="0" smtClean="0">
                <a:latin typeface="Apple Casual"/>
                <a:cs typeface="Apple Casual"/>
              </a:rPr>
              <a:t>бок</a:t>
            </a:r>
            <a:r>
              <a:rPr lang="ru-RU" spc="-300" dirty="0" smtClean="0">
                <a:latin typeface="Apple Casual"/>
                <a:cs typeface="Apple Casual"/>
              </a:rPr>
              <a:t>= </a:t>
            </a:r>
            <a:r>
              <a:rPr lang="en-US" spc="-300" dirty="0" smtClean="0">
                <a:latin typeface="Apple Casual"/>
                <a:cs typeface="Apple Casual"/>
              </a:rPr>
              <a:t>P * l /2 </a:t>
            </a:r>
            <a:endParaRPr lang="ru-RU" spc="-300" dirty="0" smtClean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09" y="596085"/>
            <a:ext cx="1836068" cy="220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1254" y="2523822"/>
            <a:ext cx="1836068" cy="220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72" y="1591209"/>
            <a:ext cx="2478158" cy="219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099"/>
            <a:ext cx="2299396" cy="2144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632" y="3781209"/>
            <a:ext cx="1783398" cy="24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03" y="379506"/>
            <a:ext cx="8688109" cy="60003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000" u="sng" spc="-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900" u="sng" spc="-300" dirty="0">
                <a:solidFill>
                  <a:schemeClr val="bg1"/>
                </a:solidFill>
              </a:rPr>
              <a:t>У</a:t>
            </a:r>
            <a:r>
              <a:rPr lang="ru-RU" sz="2900" u="sng" spc="-300" dirty="0" smtClean="0">
                <a:solidFill>
                  <a:schemeClr val="bg1"/>
                </a:solidFill>
              </a:rPr>
              <a:t>сеченная пирамида</a:t>
            </a:r>
          </a:p>
          <a:p>
            <a:pPr marL="0" indent="0">
              <a:buNone/>
            </a:pPr>
            <a:endParaRPr lang="ru-RU" u="sng" spc="-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r>
              <a:rPr lang="ru-RU" sz="3300" spc="-300" dirty="0" smtClean="0">
                <a:solidFill>
                  <a:schemeClr val="tx1"/>
                </a:solidFill>
              </a:rPr>
              <a:t>Усечённой </a:t>
            </a:r>
            <a:r>
              <a:rPr lang="ru-RU" sz="3300" spc="-300" dirty="0">
                <a:solidFill>
                  <a:schemeClr val="tx1"/>
                </a:solidFill>
              </a:rPr>
              <a:t>пирамидой называется многогранник, заключённый между основанием пирамиды и секущей плоскостью, параллельной её основанию.</a:t>
            </a:r>
          </a:p>
          <a:p>
            <a:pPr marL="0" indent="0">
              <a:buNone/>
            </a:pPr>
            <a:r>
              <a:rPr lang="ru-RU" sz="3300" b="1" u="sng" spc="-300" dirty="0" smtClean="0">
                <a:solidFill>
                  <a:schemeClr val="tx1"/>
                </a:solidFill>
              </a:rPr>
              <a:t>Теорема</a:t>
            </a:r>
            <a:r>
              <a:rPr lang="ru-RU" sz="3300" spc="-300" dirty="0">
                <a:solidFill>
                  <a:schemeClr val="tx1"/>
                </a:solidFill>
              </a:rPr>
              <a:t>: Плоскость, пересекающая пирамиду и параллельная ее основанию, отсекает подобную пирамиду.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en-US" u="sng" spc="-3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3" y="246364"/>
            <a:ext cx="3257177" cy="184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88" y="2788456"/>
            <a:ext cx="17653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988" y="2788456"/>
            <a:ext cx="2844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5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1222"/>
            <a:ext cx="10324352" cy="854635"/>
          </a:xfrm>
        </p:spPr>
        <p:txBody>
          <a:bodyPr/>
          <a:lstStyle/>
          <a:p>
            <a:r>
              <a:rPr lang="ru-RU" sz="4000" dirty="0"/>
              <a:t>Развёртка </a:t>
            </a:r>
            <a:r>
              <a:rPr lang="ru-RU" sz="4000" dirty="0" smtClean="0"/>
              <a:t>пирамиды.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76" y="3012142"/>
            <a:ext cx="5767295" cy="3337858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u="sng" spc="-300" dirty="0"/>
              <a:t>Разверткой</a:t>
            </a:r>
            <a:r>
              <a:rPr lang="ru-RU" spc="-300" dirty="0"/>
              <a:t> называется плоская фигура, полученная при совмещении поверхности геометрического тела с одной плоскостью (без наложения граней или иных элементов поверхности друг на друга). Приступая к изучению развертки поверхности, последнюю целесообразно рассматривать как гибкую, нерастяжимую пленку. Некоторые из представленных таким образом поверхностей можно путем изгибания совместить с </a:t>
            </a:r>
            <a:r>
              <a:rPr lang="ru-RU" spc="-300" dirty="0" smtClean="0"/>
              <a:t>плоскостью.</a:t>
            </a:r>
            <a:endParaRPr lang="en-US" spc="-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613" y="2828505"/>
            <a:ext cx="1867387" cy="1641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56" y="4418105"/>
            <a:ext cx="1679909" cy="19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421" y="198894"/>
            <a:ext cx="803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 1. </a:t>
            </a:r>
          </a:p>
          <a:p>
            <a:r>
              <a:rPr lang="ru-RU" dirty="0" smtClean="0"/>
              <a:t>Найдите </a:t>
            </a:r>
            <a:r>
              <a:rPr lang="ru-RU" dirty="0"/>
              <a:t>высоту треугольной пирамиды, если все ее боковые ребра по √40 см, а стороны основания равны 10 см, 10 см и 12 </a:t>
            </a:r>
            <a:r>
              <a:rPr lang="ru-RU" dirty="0" smtClean="0"/>
              <a:t>см.</a:t>
            </a:r>
            <a:endParaRPr lang="en-US" dirty="0"/>
          </a:p>
        </p:txBody>
      </p:sp>
      <p:pic>
        <p:nvPicPr>
          <p:cNvPr id="10" name="Picture 9" descr="7361217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9" y="1406139"/>
            <a:ext cx="2686050" cy="1971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5446" y="1432808"/>
            <a:ext cx="5128772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Решение.</a:t>
            </a:r>
          </a:p>
          <a:p>
            <a:r>
              <a:rPr lang="ru-RU" dirty="0" smtClean="0"/>
              <a:t>Пусть </a:t>
            </a:r>
            <a:r>
              <a:rPr lang="en-US" dirty="0" smtClean="0"/>
              <a:t>ABCS- </a:t>
            </a:r>
            <a:r>
              <a:rPr lang="ru-RU" dirty="0" smtClean="0"/>
              <a:t>треугольная пирамида, равнобедренный треугольник </a:t>
            </a:r>
            <a:r>
              <a:rPr lang="en-US" dirty="0" smtClean="0"/>
              <a:t>ABC</a:t>
            </a:r>
            <a:r>
              <a:rPr lang="ru-RU" dirty="0"/>
              <a:t>-</a:t>
            </a:r>
            <a:r>
              <a:rPr lang="en-US" dirty="0" smtClean="0"/>
              <a:t> </a:t>
            </a:r>
            <a:r>
              <a:rPr lang="ru-RU" dirty="0" smtClean="0"/>
              <a:t>является основанием( </a:t>
            </a:r>
            <a:r>
              <a:rPr lang="en-US" dirty="0" smtClean="0"/>
              <a:t>AB=AC</a:t>
            </a:r>
            <a:r>
              <a:rPr lang="ru-RU" dirty="0" smtClean="0"/>
              <a:t>=10 см).</a:t>
            </a:r>
          </a:p>
          <a:p>
            <a:r>
              <a:rPr lang="ru-RU" dirty="0" smtClean="0"/>
              <a:t>Около основания пирамиды можно описать окружность, и высота, опущенная из вершины основания, будет падать в центр описанной около основания окружности.</a:t>
            </a:r>
          </a:p>
          <a:p>
            <a:endParaRPr lang="ru-RU" dirty="0"/>
          </a:p>
          <a:p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P=(10+10+12)/2=16</a:t>
            </a:r>
            <a:r>
              <a:rPr lang="ru-RU" dirty="0" smtClean="0"/>
              <a:t> см      </a:t>
            </a:r>
            <a:r>
              <a:rPr lang="en-US" dirty="0" smtClean="0"/>
              <a:t>S=</a:t>
            </a:r>
            <a:r>
              <a:rPr lang="ru-RU" dirty="0" smtClean="0"/>
              <a:t>16</a:t>
            </a:r>
            <a:r>
              <a:rPr lang="ru-RU" baseline="30000" dirty="0" smtClean="0"/>
              <a:t>1/2</a:t>
            </a:r>
            <a:r>
              <a:rPr lang="en-US" dirty="0" smtClean="0"/>
              <a:t>*6</a:t>
            </a:r>
            <a:r>
              <a:rPr lang="en-US" baseline="30000" dirty="0" smtClean="0"/>
              <a:t>1/2</a:t>
            </a:r>
            <a:r>
              <a:rPr lang="en-US" dirty="0" smtClean="0"/>
              <a:t>*6</a:t>
            </a:r>
            <a:r>
              <a:rPr lang="en-US" baseline="30000" dirty="0" smtClean="0"/>
              <a:t>1/2</a:t>
            </a:r>
            <a:r>
              <a:rPr lang="en-US" dirty="0" smtClean="0"/>
              <a:t>*4</a:t>
            </a:r>
            <a:r>
              <a:rPr lang="en-US" baseline="30000" dirty="0" smtClean="0"/>
              <a:t>1/2</a:t>
            </a:r>
            <a:r>
              <a:rPr lang="en-US" dirty="0" smtClean="0"/>
              <a:t>=4*6*2=48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</a:p>
          <a:p>
            <a:r>
              <a:rPr lang="en-US" dirty="0" smtClean="0"/>
              <a:t>R=10*10*12/4*48=6</a:t>
            </a:r>
            <a:r>
              <a:rPr lang="ru-RU" dirty="0" smtClean="0"/>
              <a:t>,25 см</a:t>
            </a:r>
          </a:p>
          <a:p>
            <a:r>
              <a:rPr lang="ru-RU" dirty="0" smtClean="0"/>
              <a:t>Рассмотрим треугольник </a:t>
            </a:r>
            <a:r>
              <a:rPr lang="en-US" dirty="0" smtClean="0"/>
              <a:t>ASO</a:t>
            </a:r>
            <a:r>
              <a:rPr lang="ru-RU" dirty="0" smtClean="0"/>
              <a:t>. </a:t>
            </a:r>
            <a:r>
              <a:rPr lang="en-US" dirty="0" smtClean="0"/>
              <a:t>AO=R</a:t>
            </a:r>
            <a:r>
              <a:rPr lang="ru-RU" dirty="0" smtClean="0"/>
              <a:t>              По т. Пифагора 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ru-RU" baseline="30000" dirty="0" smtClean="0"/>
              <a:t>2</a:t>
            </a:r>
            <a:r>
              <a:rPr lang="en-US" dirty="0" smtClean="0"/>
              <a:t>=AS</a:t>
            </a:r>
            <a:r>
              <a:rPr lang="en-US" baseline="30000" dirty="0" smtClean="0"/>
              <a:t>2</a:t>
            </a:r>
            <a:r>
              <a:rPr lang="en-US" dirty="0" smtClean="0"/>
              <a:t>-AO</a:t>
            </a:r>
            <a:r>
              <a:rPr lang="en-US" baseline="30000" dirty="0" smtClean="0"/>
              <a:t>2</a:t>
            </a:r>
            <a:r>
              <a:rPr lang="en-US" dirty="0" smtClean="0"/>
              <a:t> SO= (40-625/16)</a:t>
            </a:r>
            <a:r>
              <a:rPr lang="en-US" baseline="30000" dirty="0" smtClean="0"/>
              <a:t>1/2</a:t>
            </a:r>
            <a:r>
              <a:rPr lang="en-US" dirty="0" smtClean="0"/>
              <a:t>= </a:t>
            </a:r>
            <a:r>
              <a:rPr lang="ru-RU" dirty="0" smtClean="0"/>
              <a:t>15</a:t>
            </a:r>
            <a:r>
              <a:rPr lang="ru-RU" baseline="30000" dirty="0" smtClean="0"/>
              <a:t>1/2</a:t>
            </a:r>
            <a:r>
              <a:rPr lang="ru-RU" dirty="0" smtClean="0"/>
              <a:t>/4 см</a:t>
            </a:r>
          </a:p>
          <a:p>
            <a:r>
              <a:rPr lang="ru-RU" dirty="0" smtClean="0"/>
              <a:t>Ответ: 15</a:t>
            </a:r>
            <a:r>
              <a:rPr lang="ru-RU" baseline="30000" dirty="0" smtClean="0"/>
              <a:t>1/2</a:t>
            </a:r>
            <a:r>
              <a:rPr lang="ru-RU" dirty="0" smtClean="0"/>
              <a:t>/4 см.</a:t>
            </a:r>
          </a:p>
          <a:p>
            <a:endParaRPr lang="ru-RU" dirty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29" y="3765550"/>
            <a:ext cx="3022600" cy="1295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46" y="3765550"/>
            <a:ext cx="901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216027"/>
            <a:ext cx="8534400" cy="75895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cs typeface="Apple Chancery"/>
              </a:rPr>
              <a:t>Задача № 2. Найдите </a:t>
            </a:r>
            <a:r>
              <a:rPr lang="ru-RU" sz="1600" dirty="0">
                <a:solidFill>
                  <a:schemeClr val="tx1"/>
                </a:solidFill>
                <a:cs typeface="Apple Chancery"/>
              </a:rPr>
              <a:t>площадь боковой поверхности правильной четырехугольной пирамиды</a:t>
            </a:r>
            <a:r>
              <a:rPr lang="ru-RU" sz="1600" dirty="0" smtClean="0">
                <a:solidFill>
                  <a:schemeClr val="tx1"/>
                </a:solidFill>
                <a:cs typeface="Apple Chancery"/>
              </a:rPr>
              <a:t>, если диагональное </a:t>
            </a:r>
            <a:r>
              <a:rPr lang="ru-RU" sz="1600" dirty="0">
                <a:solidFill>
                  <a:schemeClr val="tx1"/>
                </a:solidFill>
                <a:cs typeface="Apple Chancery"/>
              </a:rPr>
              <a:t>сечение пирамиды-прямоугольный </a:t>
            </a:r>
            <a:r>
              <a:rPr lang="ru-RU" sz="1600" dirty="0" smtClean="0">
                <a:solidFill>
                  <a:schemeClr val="tx1"/>
                </a:solidFill>
                <a:cs typeface="Apple Chancery"/>
              </a:rPr>
              <a:t>треугольник, площадь </a:t>
            </a:r>
            <a:r>
              <a:rPr lang="ru-RU" sz="1600" dirty="0">
                <a:solidFill>
                  <a:schemeClr val="tx1"/>
                </a:solidFill>
                <a:cs typeface="Apple Chancery"/>
              </a:rPr>
              <a:t>которого равна </a:t>
            </a:r>
            <a:r>
              <a:rPr lang="ru-RU" sz="1600" dirty="0" smtClean="0">
                <a:solidFill>
                  <a:schemeClr val="tx1"/>
                </a:solidFill>
                <a:cs typeface="Apple Chancery"/>
              </a:rPr>
              <a:t>32см</a:t>
            </a:r>
            <a:r>
              <a:rPr lang="ru-RU" sz="1600" baseline="30000" dirty="0" smtClean="0">
                <a:solidFill>
                  <a:schemeClr val="tx1"/>
                </a:solidFill>
                <a:cs typeface="Apple Chancery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cs typeface="Apple Chancery"/>
              </a:rPr>
              <a:t>.</a:t>
            </a:r>
            <a:endParaRPr lang="en-US" sz="1600" dirty="0">
              <a:solidFill>
                <a:schemeClr val="tx1"/>
              </a:solidFill>
              <a:cs typeface="Apple Chancery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2695" t="819" r="-1" b="-10368"/>
          <a:stretch/>
        </p:blipFill>
        <p:spPr>
          <a:xfrm>
            <a:off x="-199830" y="1508124"/>
            <a:ext cx="3152579" cy="2793877"/>
          </a:xfrm>
        </p:spPr>
      </p:pic>
      <p:cxnSp>
        <p:nvCxnSpPr>
          <p:cNvPr id="10" name="Straight Connector 9"/>
          <p:cNvCxnSpPr/>
          <p:nvPr/>
        </p:nvCxnSpPr>
        <p:spPr>
          <a:xfrm flipV="1">
            <a:off x="478927" y="3067433"/>
            <a:ext cx="2109429" cy="85565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>
            <a:innerShdw blurRad="63500" dist="50800" dir="486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97000" y="1973792"/>
            <a:ext cx="169333" cy="13758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66333" y="1931458"/>
            <a:ext cx="132292" cy="17991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43111" y="1382889"/>
            <a:ext cx="4614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Решение.</a:t>
            </a:r>
          </a:p>
          <a:p>
            <a:r>
              <a:rPr lang="ru-RU" dirty="0" smtClean="0"/>
              <a:t>Рассмотрим треугольник </a:t>
            </a:r>
            <a:r>
              <a:rPr lang="en-US" dirty="0" smtClean="0"/>
              <a:t>ASC</a:t>
            </a:r>
            <a:r>
              <a:rPr lang="ru-RU" dirty="0" smtClean="0"/>
              <a:t>.</a:t>
            </a:r>
          </a:p>
          <a:p>
            <a:r>
              <a:rPr lang="en-US" dirty="0" smtClean="0"/>
              <a:t>S=</a:t>
            </a:r>
            <a:r>
              <a:rPr lang="en-US" dirty="0" err="1" smtClean="0"/>
              <a:t>ab</a:t>
            </a:r>
            <a:r>
              <a:rPr lang="en-US" dirty="0" smtClean="0"/>
              <a:t>/2</a:t>
            </a:r>
          </a:p>
          <a:p>
            <a:r>
              <a:rPr lang="en-US" dirty="0" smtClean="0"/>
              <a:t>S=32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</a:p>
          <a:p>
            <a:r>
              <a:rPr lang="ru-RU" dirty="0" smtClean="0"/>
              <a:t>Пусть треугольник </a:t>
            </a:r>
            <a:r>
              <a:rPr lang="en-US" dirty="0" smtClean="0"/>
              <a:t>ASC</a:t>
            </a:r>
            <a:r>
              <a:rPr lang="ru-RU" dirty="0" smtClean="0"/>
              <a:t> равнобедренный (</a:t>
            </a:r>
            <a:r>
              <a:rPr lang="en-US" dirty="0" smtClean="0"/>
              <a:t>AS=CS </a:t>
            </a:r>
            <a:r>
              <a:rPr lang="ru-RU" dirty="0" smtClean="0"/>
              <a:t>так как пирамида правильная)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/2= 32   x=8</a:t>
            </a:r>
          </a:p>
          <a:p>
            <a:r>
              <a:rPr lang="en-US" dirty="0" smtClean="0"/>
              <a:t>AS=SC=8</a:t>
            </a:r>
            <a:r>
              <a:rPr lang="ru-RU" dirty="0" smtClean="0"/>
              <a:t>см</a:t>
            </a:r>
          </a:p>
          <a:p>
            <a:r>
              <a:rPr lang="ru-RU" dirty="0" smtClean="0"/>
              <a:t>По т. Пифагора </a:t>
            </a:r>
          </a:p>
          <a:p>
            <a:r>
              <a:rPr lang="en-US" dirty="0" smtClean="0"/>
              <a:t>AC</a:t>
            </a:r>
            <a:r>
              <a:rPr lang="en-US" baseline="30000" dirty="0" smtClean="0"/>
              <a:t>2</a:t>
            </a:r>
            <a:r>
              <a:rPr lang="en-US" dirty="0" smtClean="0"/>
              <a:t>=AS</a:t>
            </a:r>
            <a:r>
              <a:rPr lang="en-US" baseline="30000" dirty="0" smtClean="0"/>
              <a:t>2</a:t>
            </a:r>
            <a:r>
              <a:rPr lang="en-US" dirty="0" smtClean="0"/>
              <a:t>+SC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AC=(64+64)</a:t>
            </a:r>
            <a:r>
              <a:rPr lang="en-US" baseline="30000" dirty="0" smtClean="0"/>
              <a:t>1/2</a:t>
            </a:r>
            <a:r>
              <a:rPr lang="en-US" dirty="0" smtClean="0"/>
              <a:t>=8</a:t>
            </a:r>
            <a:r>
              <a:rPr lang="ru-RU" dirty="0" smtClean="0"/>
              <a:t>√</a:t>
            </a:r>
            <a:r>
              <a:rPr lang="ru-RU" dirty="0"/>
              <a:t>2</a:t>
            </a:r>
            <a:r>
              <a:rPr lang="ru-RU" dirty="0" smtClean="0"/>
              <a:t>см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333" y="4272677"/>
            <a:ext cx="76341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AC-</a:t>
            </a:r>
            <a:r>
              <a:rPr lang="ru-RU" dirty="0" smtClean="0"/>
              <a:t>диагональ</a:t>
            </a:r>
          </a:p>
          <a:p>
            <a:r>
              <a:rPr lang="ru-RU" dirty="0" smtClean="0"/>
              <a:t>Следовательно сторона </a:t>
            </a:r>
            <a:r>
              <a:rPr lang="en-US" dirty="0" smtClean="0"/>
              <a:t>AB=BC=CD=AD=8</a:t>
            </a:r>
            <a:r>
              <a:rPr lang="ru-RU" dirty="0" smtClean="0"/>
              <a:t> см</a:t>
            </a:r>
            <a:endParaRPr lang="en-US" dirty="0" smtClean="0"/>
          </a:p>
          <a:p>
            <a:r>
              <a:rPr lang="ru-RU" dirty="0" smtClean="0"/>
              <a:t>Рассмотрим треугольник </a:t>
            </a:r>
            <a:r>
              <a:rPr lang="en-US" dirty="0" smtClean="0"/>
              <a:t>SCL</a:t>
            </a:r>
            <a:endParaRPr lang="ru-RU" dirty="0" smtClean="0"/>
          </a:p>
          <a:p>
            <a:r>
              <a:rPr lang="en-US" dirty="0" smtClean="0"/>
              <a:t>SL-</a:t>
            </a:r>
            <a:r>
              <a:rPr lang="ru-RU" dirty="0" smtClean="0"/>
              <a:t>является высотой медианой треугольника </a:t>
            </a:r>
            <a:r>
              <a:rPr lang="en-US" dirty="0" smtClean="0"/>
              <a:t>BSC</a:t>
            </a:r>
            <a:r>
              <a:rPr lang="ru-RU" dirty="0" smtClean="0"/>
              <a:t>,</a:t>
            </a:r>
            <a:r>
              <a:rPr lang="en-US" dirty="0" smtClean="0"/>
              <a:t> BL=LC=4</a:t>
            </a:r>
            <a:r>
              <a:rPr lang="ru-RU" dirty="0" smtClean="0"/>
              <a:t>см</a:t>
            </a:r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 err="1" smtClean="0"/>
              <a:t>т.Пифагора</a:t>
            </a:r>
            <a:r>
              <a:rPr lang="en-US" dirty="0" smtClean="0"/>
              <a:t>                                        </a:t>
            </a:r>
            <a:endParaRPr lang="ru-RU" dirty="0" smtClean="0"/>
          </a:p>
          <a:p>
            <a:r>
              <a:rPr lang="en-US" dirty="0" smtClean="0"/>
              <a:t>SC</a:t>
            </a:r>
            <a:r>
              <a:rPr lang="en-US" baseline="30000" dirty="0" smtClean="0"/>
              <a:t>2</a:t>
            </a:r>
            <a:r>
              <a:rPr lang="en-US" dirty="0" smtClean="0"/>
              <a:t>=SL</a:t>
            </a:r>
            <a:r>
              <a:rPr lang="en-US" baseline="30000" dirty="0" smtClean="0"/>
              <a:t>2</a:t>
            </a:r>
            <a:r>
              <a:rPr lang="en-US" dirty="0" smtClean="0"/>
              <a:t>+LC</a:t>
            </a:r>
            <a:r>
              <a:rPr lang="en-US" baseline="30000" dirty="0" smtClean="0"/>
              <a:t>2</a:t>
            </a:r>
            <a:r>
              <a:rPr lang="ru-RU" baseline="30000" dirty="0" smtClean="0"/>
              <a:t>                                                                 </a:t>
            </a:r>
            <a:r>
              <a:rPr lang="en-US" dirty="0" smtClean="0"/>
              <a:t>S</a:t>
            </a:r>
            <a:r>
              <a:rPr lang="ru-RU" baseline="-25000" dirty="0" smtClean="0"/>
              <a:t>бок</a:t>
            </a:r>
            <a:r>
              <a:rPr lang="ru-RU" dirty="0"/>
              <a:t>=</a:t>
            </a:r>
            <a:r>
              <a:rPr lang="en-US" dirty="0"/>
              <a:t>P*L</a:t>
            </a:r>
            <a:r>
              <a:rPr lang="ru-RU" dirty="0"/>
              <a:t>/2 </a:t>
            </a:r>
            <a:endParaRPr lang="en-US" baseline="30000" dirty="0" smtClean="0"/>
          </a:p>
          <a:p>
            <a:r>
              <a:rPr lang="en-US" dirty="0" smtClean="0"/>
              <a:t>SL=(64-16)</a:t>
            </a:r>
            <a:r>
              <a:rPr lang="en-US" baseline="30000" dirty="0" smtClean="0"/>
              <a:t>1/2</a:t>
            </a:r>
            <a:r>
              <a:rPr lang="en-US" dirty="0" smtClean="0"/>
              <a:t>=</a:t>
            </a:r>
            <a:r>
              <a:rPr lang="en-US" dirty="0"/>
              <a:t>4</a:t>
            </a:r>
            <a:r>
              <a:rPr lang="ru-RU" dirty="0"/>
              <a:t>√</a:t>
            </a:r>
            <a:r>
              <a:rPr lang="en-US" dirty="0"/>
              <a:t>3</a:t>
            </a:r>
            <a:r>
              <a:rPr lang="ru-RU" dirty="0"/>
              <a:t>см </a:t>
            </a:r>
            <a:r>
              <a:rPr lang="ru-RU" dirty="0" smtClean="0"/>
              <a:t>                           </a:t>
            </a:r>
            <a:r>
              <a:rPr lang="en-US" dirty="0" smtClean="0"/>
              <a:t>S</a:t>
            </a:r>
            <a:r>
              <a:rPr lang="ru-RU" baseline="-25000" dirty="0" smtClean="0"/>
              <a:t>бок</a:t>
            </a:r>
            <a:r>
              <a:rPr lang="ru-RU" dirty="0"/>
              <a:t>=32</a:t>
            </a:r>
            <a:r>
              <a:rPr lang="en-US" dirty="0"/>
              <a:t>*4</a:t>
            </a:r>
            <a:r>
              <a:rPr lang="ru-RU" dirty="0"/>
              <a:t>√</a:t>
            </a:r>
            <a:r>
              <a:rPr lang="en-US" dirty="0"/>
              <a:t>3/2=64</a:t>
            </a:r>
            <a:r>
              <a:rPr lang="ru-RU" dirty="0"/>
              <a:t>√</a:t>
            </a:r>
            <a:r>
              <a:rPr lang="en-US" dirty="0"/>
              <a:t>3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endParaRPr lang="ru-RU" dirty="0"/>
          </a:p>
          <a:p>
            <a:r>
              <a:rPr lang="ru-RU" dirty="0" smtClean="0"/>
              <a:t>                                                    </a:t>
            </a:r>
            <a:r>
              <a:rPr lang="en-US" dirty="0" smtClean="0"/>
              <a:t>                </a:t>
            </a:r>
            <a:r>
              <a:rPr lang="ru-RU" dirty="0" smtClean="0"/>
              <a:t>Ответ</a:t>
            </a:r>
            <a:r>
              <a:rPr lang="ru-RU" dirty="0"/>
              <a:t>:</a:t>
            </a:r>
            <a:r>
              <a:rPr lang="en-US" dirty="0"/>
              <a:t>64</a:t>
            </a:r>
            <a:r>
              <a:rPr lang="ru-RU" dirty="0"/>
              <a:t>√</a:t>
            </a:r>
            <a:r>
              <a:rPr lang="en-US" dirty="0"/>
              <a:t>3 </a:t>
            </a:r>
            <a:r>
              <a:rPr lang="ru-RU" dirty="0"/>
              <a:t>см</a:t>
            </a:r>
            <a:r>
              <a:rPr lang="ru-RU" baseline="30000" dirty="0"/>
              <a:t>2</a:t>
            </a:r>
            <a:endParaRPr lang="ru-RU" dirty="0"/>
          </a:p>
          <a:p>
            <a:endParaRPr lang="en-US" dirty="0"/>
          </a:p>
          <a:p>
            <a:r>
              <a:rPr lang="ru-RU" dirty="0" smtClean="0"/>
              <a:t>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6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8930"/>
            <a:ext cx="8534400" cy="75895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harcoal CY"/>
                <a:cs typeface="Charcoal CY"/>
              </a:rPr>
              <a:t>Задача № 3. Стороны </a:t>
            </a:r>
            <a:r>
              <a:rPr lang="ru-RU" sz="1600" dirty="0">
                <a:solidFill>
                  <a:schemeClr val="tx1"/>
                </a:solidFill>
                <a:latin typeface="Charcoal CY"/>
                <a:cs typeface="Charcoal CY"/>
              </a:rPr>
              <a:t>оснований правильной усеченной  четырехугольной пирамиды равны </a:t>
            </a:r>
            <a:r>
              <a:rPr lang="ru-RU" sz="1600" dirty="0" smtClean="0">
                <a:solidFill>
                  <a:schemeClr val="tx1"/>
                </a:solidFill>
                <a:latin typeface="Charcoal CY"/>
                <a:cs typeface="Charcoal CY"/>
              </a:rPr>
              <a:t>4 см </a:t>
            </a:r>
            <a:r>
              <a:rPr lang="ru-RU" sz="1600" dirty="0">
                <a:solidFill>
                  <a:schemeClr val="tx1"/>
                </a:solidFill>
                <a:latin typeface="Charcoal CY"/>
                <a:cs typeface="Charcoal CY"/>
              </a:rPr>
              <a:t>и 6 см. Найдите площадь диагонального </a:t>
            </a:r>
            <a:r>
              <a:rPr lang="ru-RU" sz="1600" dirty="0" smtClean="0">
                <a:solidFill>
                  <a:schemeClr val="tx1"/>
                </a:solidFill>
                <a:latin typeface="Charcoal CY"/>
                <a:cs typeface="Charcoal CY"/>
              </a:rPr>
              <a:t>сечения, </a:t>
            </a:r>
            <a:r>
              <a:rPr lang="ru-RU" sz="1600" dirty="0">
                <a:solidFill>
                  <a:schemeClr val="tx1"/>
                </a:solidFill>
                <a:latin typeface="Charcoal CY"/>
                <a:cs typeface="Charcoal CY"/>
              </a:rPr>
              <a:t>если боковое ребро образует с большим основанием </a:t>
            </a:r>
            <a:r>
              <a:rPr lang="ru-RU" sz="1600" dirty="0" smtClean="0">
                <a:solidFill>
                  <a:schemeClr val="tx1"/>
                </a:solidFill>
                <a:latin typeface="Charcoal CY"/>
                <a:cs typeface="Charcoal CY"/>
              </a:rPr>
              <a:t>угол, равный 45</a:t>
            </a:r>
            <a:r>
              <a:rPr lang="en-US" sz="1600" dirty="0" smtClean="0">
                <a:solidFill>
                  <a:schemeClr val="tx1"/>
                </a:solidFill>
                <a:latin typeface="Charcoal CY"/>
                <a:cs typeface="Charcoal CY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harcoal CY"/>
                <a:cs typeface="Charcoal CY"/>
              </a:rPr>
              <a:t>градусов.</a:t>
            </a:r>
            <a:endParaRPr lang="en-US" sz="1600" dirty="0">
              <a:solidFill>
                <a:schemeClr val="tx1"/>
              </a:solidFill>
              <a:latin typeface="Charcoal CY"/>
              <a:cs typeface="Charcoal C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5306" r="-35306"/>
          <a:stretch>
            <a:fillRect/>
          </a:stretch>
        </p:blipFill>
        <p:spPr>
          <a:xfrm>
            <a:off x="-486008" y="1319292"/>
            <a:ext cx="4058581" cy="2182033"/>
          </a:xfrm>
        </p:spPr>
      </p:pic>
      <p:sp>
        <p:nvSpPr>
          <p:cNvPr id="5" name="TextBox 4"/>
          <p:cNvSpPr txBox="1"/>
          <p:nvPr/>
        </p:nvSpPr>
        <p:spPr>
          <a:xfrm>
            <a:off x="301752" y="3189486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2268" y="3216465"/>
            <a:ext cx="338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54536" y="2508989"/>
            <a:ext cx="31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6620" y="2527769"/>
            <a:ext cx="318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74516" y="1640112"/>
            <a:ext cx="5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01365" y="1265566"/>
            <a:ext cx="5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3299" y="1265566"/>
            <a:ext cx="48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25994" y="1670410"/>
            <a:ext cx="51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27482" y="2794000"/>
            <a:ext cx="1881256" cy="558800"/>
          </a:xfrm>
          <a:prstGeom prst="line">
            <a:avLst/>
          </a:prstGeom>
          <a:ln w="1397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82675" y="1476375"/>
            <a:ext cx="1069491" cy="314325"/>
          </a:xfrm>
          <a:prstGeom prst="line">
            <a:avLst/>
          </a:prstGeom>
          <a:ln w="1397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17373" y="1640112"/>
            <a:ext cx="0" cy="1428480"/>
          </a:xfrm>
          <a:prstGeom prst="line">
            <a:avLst/>
          </a:prstGeom>
          <a:ln w="1397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577275" y="2977124"/>
            <a:ext cx="279563" cy="613719"/>
          </a:xfrm>
          <a:prstGeom prst="arc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4516" y="2927876"/>
            <a:ext cx="497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45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1477275" y="1404065"/>
            <a:ext cx="407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</a:t>
            </a:r>
            <a:r>
              <a:rPr lang="en-US" sz="900" baseline="-25000" dirty="0" smtClean="0"/>
              <a:t>1</a:t>
            </a:r>
            <a:endParaRPr lang="en-US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3622" y="2994574"/>
            <a:ext cx="267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97824" y="3032588"/>
            <a:ext cx="605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6</a:t>
            </a:r>
            <a:r>
              <a:rPr lang="ru-RU" sz="1100" dirty="0" smtClean="0"/>
              <a:t>см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1868556" y="1634897"/>
            <a:ext cx="798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4см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2803045" y="1404065"/>
            <a:ext cx="6033107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Решение.</a:t>
            </a:r>
          </a:p>
          <a:p>
            <a:r>
              <a:rPr lang="ru-RU" dirty="0" smtClean="0"/>
              <a:t>В основании </a:t>
            </a:r>
            <a:r>
              <a:rPr lang="en-US" dirty="0" smtClean="0"/>
              <a:t>ABCD </a:t>
            </a:r>
            <a:r>
              <a:rPr lang="ru-RU" dirty="0" smtClean="0"/>
              <a:t>сторона равна 6см. Следовательно диагональ </a:t>
            </a:r>
            <a:r>
              <a:rPr lang="en-US" dirty="0" smtClean="0"/>
              <a:t>AC=</a:t>
            </a:r>
            <a:r>
              <a:rPr lang="ru-RU" dirty="0" smtClean="0"/>
              <a:t>6√2 см</a:t>
            </a:r>
          </a:p>
          <a:p>
            <a:r>
              <a:rPr lang="ru-RU" dirty="0" smtClean="0"/>
              <a:t>Аналогично можно доказать, что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=4</a:t>
            </a:r>
            <a:r>
              <a:rPr lang="ru-RU" dirty="0" smtClean="0"/>
              <a:t>√2 см.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Сделаем выносной чертеж диагонального сечения трапеции </a:t>
            </a:r>
            <a:r>
              <a:rPr lang="en-US" dirty="0" smtClean="0"/>
              <a:t>AA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Проведем высоту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M</a:t>
            </a:r>
            <a:r>
              <a:rPr lang="ru-RU" dirty="0" smtClean="0"/>
              <a:t>, она параллельна </a:t>
            </a:r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r>
              <a:rPr lang="en-US" dirty="0" smtClean="0"/>
              <a:t>O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O=MO=2</a:t>
            </a:r>
            <a:r>
              <a:rPr lang="ru-RU" dirty="0" smtClean="0"/>
              <a:t>√</a:t>
            </a:r>
            <a:r>
              <a:rPr lang="ru-RU" dirty="0"/>
              <a:t>2 </a:t>
            </a:r>
            <a:r>
              <a:rPr lang="ru-RU" dirty="0" smtClean="0"/>
              <a:t>см</a:t>
            </a:r>
            <a:r>
              <a:rPr lang="en-US" dirty="0" smtClean="0"/>
              <a:t> ( O</a:t>
            </a:r>
            <a:r>
              <a:rPr lang="ru-RU" dirty="0" smtClean="0"/>
              <a:t>,</a:t>
            </a:r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r>
              <a:rPr lang="en-US" dirty="0" smtClean="0"/>
              <a:t>- </a:t>
            </a:r>
            <a:r>
              <a:rPr lang="ru-RU" dirty="0" smtClean="0"/>
              <a:t>середины)</a:t>
            </a:r>
          </a:p>
          <a:p>
            <a:r>
              <a:rPr lang="en-US" dirty="0" smtClean="0"/>
              <a:t>AO=3</a:t>
            </a:r>
            <a:r>
              <a:rPr lang="ru-RU" dirty="0" smtClean="0"/>
              <a:t>√</a:t>
            </a:r>
            <a:r>
              <a:rPr lang="ru-RU" dirty="0"/>
              <a:t>2 </a:t>
            </a:r>
            <a:r>
              <a:rPr lang="ru-RU" dirty="0" smtClean="0"/>
              <a:t>см</a:t>
            </a:r>
            <a:r>
              <a:rPr lang="en-US" dirty="0" smtClean="0"/>
              <a:t> (AO=OC)</a:t>
            </a:r>
          </a:p>
          <a:p>
            <a:r>
              <a:rPr lang="ru-RU" dirty="0" smtClean="0"/>
              <a:t>Значит </a:t>
            </a:r>
            <a:r>
              <a:rPr lang="en-US" dirty="0" smtClean="0"/>
              <a:t>AM=</a:t>
            </a:r>
            <a:r>
              <a:rPr lang="ru-RU" dirty="0" smtClean="0"/>
              <a:t>√</a:t>
            </a:r>
            <a:r>
              <a:rPr lang="ru-RU" dirty="0"/>
              <a:t>2 </a:t>
            </a:r>
            <a:r>
              <a:rPr lang="ru-RU" dirty="0" smtClean="0"/>
              <a:t>см</a:t>
            </a:r>
            <a:endParaRPr lang="en-US" dirty="0" smtClean="0"/>
          </a:p>
          <a:p>
            <a:r>
              <a:rPr lang="ru-RU" dirty="0" smtClean="0"/>
              <a:t>Рассмотрим треугольник </a:t>
            </a:r>
            <a:r>
              <a:rPr lang="en-US" dirty="0" smtClean="0"/>
              <a:t>AA</a:t>
            </a:r>
            <a:r>
              <a:rPr lang="en-US" baseline="-25000" dirty="0" smtClean="0"/>
              <a:t>1</a:t>
            </a:r>
            <a:r>
              <a:rPr lang="en-US" dirty="0" smtClean="0"/>
              <a:t>M</a:t>
            </a:r>
            <a:r>
              <a:rPr lang="ru-RU" dirty="0" smtClean="0"/>
              <a:t>, он является равнобедренным, так как угол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AM=45 </a:t>
            </a:r>
            <a:r>
              <a:rPr lang="ru-RU" dirty="0" smtClean="0"/>
              <a:t>градусов.</a:t>
            </a:r>
          </a:p>
          <a:p>
            <a:r>
              <a:rPr lang="ru-RU" dirty="0" smtClean="0"/>
              <a:t>Следовательно </a:t>
            </a:r>
            <a:r>
              <a:rPr lang="en-US" dirty="0" smtClean="0"/>
              <a:t>AM=A</a:t>
            </a:r>
            <a:r>
              <a:rPr lang="en-US" baseline="-25000" dirty="0" smtClean="0"/>
              <a:t>1</a:t>
            </a:r>
            <a:r>
              <a:rPr lang="en-US" dirty="0" smtClean="0"/>
              <a:t>M=</a:t>
            </a:r>
            <a:r>
              <a:rPr lang="ru-RU" dirty="0" smtClean="0"/>
              <a:t>√2 см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ru-RU" baseline="-25000" dirty="0" err="1" smtClean="0"/>
              <a:t>тр</a:t>
            </a:r>
            <a:r>
              <a:rPr lang="ru-RU" dirty="0" smtClean="0"/>
              <a:t>=</a:t>
            </a:r>
            <a:r>
              <a:rPr lang="en-US" dirty="0" smtClean="0"/>
              <a:t>h(</a:t>
            </a:r>
            <a:r>
              <a:rPr lang="en-US" dirty="0" err="1" smtClean="0"/>
              <a:t>a+b</a:t>
            </a:r>
            <a:r>
              <a:rPr lang="en-US" dirty="0" smtClean="0"/>
              <a:t>)/2</a:t>
            </a:r>
          </a:p>
          <a:p>
            <a:r>
              <a:rPr lang="en-US" dirty="0" smtClean="0"/>
              <a:t>S</a:t>
            </a:r>
            <a:r>
              <a:rPr lang="ru-RU" baseline="-25000" dirty="0" err="1" smtClean="0"/>
              <a:t>тр</a:t>
            </a:r>
            <a:r>
              <a:rPr lang="ru-RU" dirty="0" smtClean="0"/>
              <a:t>=</a:t>
            </a:r>
            <a:r>
              <a:rPr lang="ru-RU" dirty="0"/>
              <a:t>√</a:t>
            </a:r>
            <a:r>
              <a:rPr lang="ru-RU" dirty="0" smtClean="0"/>
              <a:t>2</a:t>
            </a:r>
            <a:r>
              <a:rPr lang="en-US" dirty="0" smtClean="0"/>
              <a:t>(4</a:t>
            </a:r>
            <a:r>
              <a:rPr lang="ru-RU" dirty="0" smtClean="0"/>
              <a:t>√2</a:t>
            </a:r>
            <a:r>
              <a:rPr lang="en-US" dirty="0" smtClean="0"/>
              <a:t>+6</a:t>
            </a:r>
            <a:r>
              <a:rPr lang="ru-RU" dirty="0" smtClean="0"/>
              <a:t>√2</a:t>
            </a:r>
            <a:r>
              <a:rPr lang="en-US" dirty="0" smtClean="0"/>
              <a:t>)/2=10</a:t>
            </a:r>
            <a:r>
              <a:rPr lang="ru-RU" dirty="0" smtClean="0"/>
              <a:t>см</a:t>
            </a:r>
            <a:r>
              <a:rPr lang="ru-RU" baseline="30000" dirty="0" smtClean="0"/>
              <a:t>2</a:t>
            </a:r>
          </a:p>
          <a:p>
            <a:r>
              <a:rPr lang="ru-RU" dirty="0" smtClean="0"/>
              <a:t>Ответ:10 см</a:t>
            </a:r>
            <a:r>
              <a:rPr lang="ru-RU" baseline="30000" dirty="0" smtClean="0"/>
              <a:t>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3" name="Trapezoid 42"/>
          <p:cNvSpPr/>
          <p:nvPr/>
        </p:nvSpPr>
        <p:spPr>
          <a:xfrm>
            <a:off x="697631" y="3950926"/>
            <a:ext cx="2056725" cy="1282769"/>
          </a:xfrm>
          <a:prstGeom prst="trapezoid">
            <a:avLst/>
          </a:prstGeom>
          <a:solidFill>
            <a:schemeClr val="bg1"/>
          </a:solidFill>
          <a:ln w="24130">
            <a:solidFill>
              <a:schemeClr val="tx1"/>
            </a:solidFill>
            <a:prstDash val="solid"/>
          </a:ln>
          <a:effectLst>
            <a:outerShdw blurRad="50800" dist="25400" dir="5400000" rotWithShape="0">
              <a:schemeClr val="bg1"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22108" y="5044284"/>
            <a:ext cx="27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54356" y="5050219"/>
            <a:ext cx="241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53323" y="3703599"/>
            <a:ext cx="45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2373282" y="3727838"/>
            <a:ext cx="429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49" name="Straight Connector 48"/>
          <p:cNvCxnSpPr>
            <a:stCxn id="43" idx="0"/>
          </p:cNvCxnSpPr>
          <p:nvPr/>
        </p:nvCxnSpPr>
        <p:spPr>
          <a:xfrm>
            <a:off x="1725994" y="3950926"/>
            <a:ext cx="0" cy="128276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41600" y="3950926"/>
            <a:ext cx="0" cy="128276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63437" y="3703599"/>
            <a:ext cx="37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868465" y="5188718"/>
            <a:ext cx="357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17373" y="5192733"/>
            <a:ext cx="321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</a:t>
            </a:r>
            <a:endParaRPr lang="en-US" sz="1200" dirty="0"/>
          </a:p>
        </p:txBody>
      </p:sp>
      <p:sp>
        <p:nvSpPr>
          <p:cNvPr id="56" name="Arc 55"/>
          <p:cNvSpPr/>
          <p:nvPr/>
        </p:nvSpPr>
        <p:spPr>
          <a:xfrm>
            <a:off x="625168" y="5092228"/>
            <a:ext cx="243297" cy="282934"/>
          </a:xfrm>
          <a:prstGeom prst="arc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97631" y="4936562"/>
            <a:ext cx="447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45</a:t>
            </a:r>
            <a:endParaRPr lang="en-US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1212024" y="3604727"/>
            <a:ext cx="1153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  <a:r>
              <a:rPr lang="ru-RU" sz="1000" dirty="0"/>
              <a:t>√</a:t>
            </a:r>
            <a:r>
              <a:rPr lang="ru-RU" sz="1000" dirty="0" smtClean="0"/>
              <a:t>2 см  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1280736" y="5409187"/>
            <a:ext cx="1239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6√2 см</a:t>
            </a:r>
          </a:p>
        </p:txBody>
      </p:sp>
    </p:spTree>
    <p:extLst>
      <p:ext uri="{BB962C8B-B14F-4D97-AF65-F5344CB8AC3E}">
        <p14:creationId xmlns:p14="http://schemas.microsoft.com/office/powerpoint/2010/main" val="193591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704" y="821765"/>
            <a:ext cx="3780119" cy="14791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Работа выполнена </a:t>
            </a:r>
          </a:p>
          <a:p>
            <a:pPr marL="45720" indent="0">
              <a:buNone/>
            </a:pPr>
            <a:r>
              <a:rPr lang="ru-RU" dirty="0" smtClean="0"/>
              <a:t>Ученицей 11 класса «А»</a:t>
            </a:r>
          </a:p>
          <a:p>
            <a:pPr marL="45720" indent="0">
              <a:buNone/>
            </a:pPr>
            <a:r>
              <a:rPr lang="ru-RU" dirty="0" smtClean="0"/>
              <a:t>Овсепян Дианой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8940" y="3394199"/>
            <a:ext cx="436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внимание!!!</a:t>
            </a:r>
          </a:p>
          <a:p>
            <a:r>
              <a:rPr lang="ru-RU" dirty="0" smtClean="0"/>
              <a:t>Аплодисменты!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382" y="4694518"/>
            <a:ext cx="14605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2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Orbi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407</TotalTime>
  <Words>796</Words>
  <Application>Microsoft Macintosh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Orbit</vt:lpstr>
      <vt:lpstr>Inspiration</vt:lpstr>
      <vt:lpstr>Civic</vt:lpstr>
      <vt:lpstr>Angles</vt:lpstr>
      <vt:lpstr>Genesis</vt:lpstr>
      <vt:lpstr>Sky</vt:lpstr>
      <vt:lpstr>Perspective</vt:lpstr>
      <vt:lpstr>Пирамида </vt:lpstr>
      <vt:lpstr>История развития геометрии пирамиды</vt:lpstr>
      <vt:lpstr>Пирамида</vt:lpstr>
      <vt:lpstr>PowerPoint Presentation</vt:lpstr>
      <vt:lpstr>Развёртка пирамиды.</vt:lpstr>
      <vt:lpstr>PowerPoint Presentation</vt:lpstr>
      <vt:lpstr>Задача № 2. Найдите площадь боковой поверхности правильной четырехугольной пирамиды, если диагональное сечение пирамиды-прямоугольный треугольник, площадь которого равна 32см2.</vt:lpstr>
      <vt:lpstr>Задача № 3. Стороны оснований правильной усеченной  четырехугольной пирамиды равны 4 см и 6 см. Найдите площадь диагонального сечения, если боковое ребро образует с большим основанием угол, равный 45 градусов.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Пирамида </dc:title>
  <dc:creator>Грачя</dc:creator>
  <cp:lastModifiedBy>Грачя</cp:lastModifiedBy>
  <cp:revision>36</cp:revision>
  <dcterms:created xsi:type="dcterms:W3CDTF">2012-11-16T17:21:06Z</dcterms:created>
  <dcterms:modified xsi:type="dcterms:W3CDTF">2012-11-17T10:55:23Z</dcterms:modified>
</cp:coreProperties>
</file>