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  <p:sldMasterId id="2147483900" r:id="rId2"/>
    <p:sldMasterId id="2147483948" r:id="rId3"/>
    <p:sldMasterId id="2147483960" r:id="rId4"/>
    <p:sldMasterId id="2147483984" r:id="rId5"/>
  </p:sldMasterIdLst>
  <p:notesMasterIdLst>
    <p:notesMasterId r:id="rId16"/>
  </p:notesMasterIdLst>
  <p:sldIdLst>
    <p:sldId id="263" r:id="rId6"/>
    <p:sldId id="260" r:id="rId7"/>
    <p:sldId id="261" r:id="rId8"/>
    <p:sldId id="264" r:id="rId9"/>
    <p:sldId id="265" r:id="rId10"/>
    <p:sldId id="266" r:id="rId11"/>
    <p:sldId id="269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664" autoAdjust="0"/>
    <p:restoredTop sz="94660"/>
  </p:normalViewPr>
  <p:slideViewPr>
    <p:cSldViewPr>
      <p:cViewPr>
        <p:scale>
          <a:sx n="244" d="100"/>
          <a:sy n="244" d="100"/>
        </p:scale>
        <p:origin x="4908" y="3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8D69A-71B8-4FE1-A08A-0BCF744BD0A0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A1EC1-8998-4052-AA4F-CFDC7A3A65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A1EC1-8998-4052-AA4F-CFDC7A3A650D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607FD6F-580C-4410-A779-1725D577D96E}" type="datetimeFigureOut">
              <a:rPr lang="ru-RU" smtClean="0"/>
              <a:t>28.01.2011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0E742A-56BD-4BA7-AC8F-AD019E1B24B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ransition spd="slow"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214678" y="428604"/>
            <a:ext cx="59293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Геометрия.</a:t>
            </a:r>
          </a:p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Подобие треугольников.</a:t>
            </a:r>
            <a:endParaRPr lang="ru-RU" sz="4800" b="1" i="1" dirty="0">
              <a:solidFill>
                <a:schemeClr val="tx2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496" y="3714752"/>
            <a:ext cx="4714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Bookman Old Style" pitchFamily="18" charset="0"/>
              </a:rPr>
              <a:t>Работа выполнена </a:t>
            </a: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Bookman Old Style" pitchFamily="18" charset="0"/>
              </a:rPr>
              <a:t>ученицами 9 класса 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Bookman Old Style" pitchFamily="18" charset="0"/>
              </a:rPr>
              <a:t>«А»</a:t>
            </a:r>
            <a:endParaRPr lang="ru-RU" dirty="0" smtClean="0">
              <a:solidFill>
                <a:schemeClr val="bg1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Bookman Old Style" pitchFamily="18" charset="0"/>
              </a:rPr>
              <a:t>школы № 531 </a:t>
            </a:r>
          </a:p>
          <a:p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  <a:latin typeface="Bookman Old Style" pitchFamily="18" charset="0"/>
              </a:rPr>
              <a:t>Черноморцевой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Bookman Old Style" pitchFamily="18" charset="0"/>
              </a:rPr>
              <a:t> Викторией</a:t>
            </a: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Bookman Old Style" pitchFamily="18" charset="0"/>
              </a:rPr>
              <a:t>Овсепян Дианой.</a:t>
            </a:r>
          </a:p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214422"/>
            <a:ext cx="6143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 smtClean="0">
                <a:solidFill>
                  <a:srgbClr val="FF3300"/>
                </a:solidFill>
              </a:rPr>
              <a:t>Определение!</a:t>
            </a:r>
          </a:p>
          <a:p>
            <a:r>
              <a:rPr lang="ru-RU" dirty="0" smtClean="0"/>
              <a:t>Преобразование фигуры </a:t>
            </a:r>
            <a:r>
              <a:rPr lang="en-US" dirty="0" smtClean="0"/>
              <a:t>F </a:t>
            </a:r>
            <a:r>
              <a:rPr lang="ru-RU" dirty="0" smtClean="0"/>
              <a:t>в фигуру </a:t>
            </a:r>
            <a:r>
              <a:rPr lang="en-US" dirty="0" smtClean="0"/>
              <a:t>F’</a:t>
            </a:r>
            <a:r>
              <a:rPr lang="ru-RU" dirty="0" smtClean="0"/>
              <a:t> – называется преобразованием </a:t>
            </a:r>
            <a:r>
              <a:rPr lang="ru-RU" b="1" dirty="0" smtClean="0"/>
              <a:t>подобия</a:t>
            </a:r>
            <a:r>
              <a:rPr lang="ru-RU" dirty="0" smtClean="0"/>
              <a:t>, если при этом расстояние между точками изменяется в одно и тоже число раз.</a:t>
            </a:r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 rot="1863371">
            <a:off x="1543403" y="3223650"/>
            <a:ext cx="2714644" cy="266759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3" idx="1"/>
            <a:endCxn id="3" idx="5"/>
          </p:cNvCxnSpPr>
          <p:nvPr/>
        </p:nvCxnSpPr>
        <p:spPr>
          <a:xfrm rot="10800000" flipH="1" flipV="1">
            <a:off x="2319342" y="4207338"/>
            <a:ext cx="1162766" cy="7002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2714612" y="378619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2786050" y="378619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00166" y="4572008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571604" y="4500570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428992" y="428625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286116" y="571501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43306" y="307181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428992" y="62865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Y’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571868" y="4786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071670" y="378619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785786" y="464344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X’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429124" y="3500438"/>
            <a:ext cx="25717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</a:t>
            </a:r>
            <a:r>
              <a:rPr lang="en-US" sz="2400" dirty="0" err="1" smtClean="0"/>
              <a:t>’y</a:t>
            </a:r>
            <a:r>
              <a:rPr lang="en-US" sz="2400" dirty="0" smtClean="0"/>
              <a:t>’=2xy</a:t>
            </a:r>
          </a:p>
          <a:p>
            <a:r>
              <a:rPr lang="en-US" sz="2400" dirty="0" err="1" smtClean="0"/>
              <a:t>x’y</a:t>
            </a:r>
            <a:r>
              <a:rPr lang="en-US" sz="2400" dirty="0" smtClean="0"/>
              <a:t>’=</a:t>
            </a:r>
            <a:r>
              <a:rPr lang="en-US" sz="2400" dirty="0" err="1" smtClean="0"/>
              <a:t>kxy</a:t>
            </a:r>
            <a:endParaRPr lang="en-US" sz="2400" dirty="0" smtClean="0"/>
          </a:p>
          <a:p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643438" y="4857760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k&gt;0 </a:t>
            </a:r>
            <a:r>
              <a:rPr lang="ru-RU" b="1" i="1" dirty="0" smtClean="0"/>
              <a:t>гомотетия</a:t>
            </a:r>
            <a:r>
              <a:rPr lang="ru-RU" dirty="0" smtClean="0"/>
              <a:t> есть преобразование подобия.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000108"/>
            <a:ext cx="70723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u="sng" dirty="0" smtClean="0">
                <a:solidFill>
                  <a:srgbClr val="FF3300"/>
                </a:solidFill>
              </a:rPr>
              <a:t>Определение!</a:t>
            </a:r>
          </a:p>
          <a:p>
            <a:r>
              <a:rPr lang="ru-RU" sz="2000" dirty="0" smtClean="0"/>
              <a:t>Два треугольника подобны, если у них соответствующие углы равны, а стороны пропорциональны.</a:t>
            </a:r>
            <a:endParaRPr lang="ru-RU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643182"/>
            <a:ext cx="5429288" cy="331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олилиния 4"/>
          <p:cNvSpPr/>
          <p:nvPr/>
        </p:nvSpPr>
        <p:spPr>
          <a:xfrm>
            <a:off x="3428992" y="3143248"/>
            <a:ext cx="634315" cy="355303"/>
          </a:xfrm>
          <a:custGeom>
            <a:avLst/>
            <a:gdLst>
              <a:gd name="connsiteX0" fmla="*/ 0 w 401561"/>
              <a:gd name="connsiteY0" fmla="*/ 193524 h 232228"/>
              <a:gd name="connsiteX1" fmla="*/ 101600 w 401561"/>
              <a:gd name="connsiteY1" fmla="*/ 4838 h 232228"/>
              <a:gd name="connsiteX2" fmla="*/ 246743 w 401561"/>
              <a:gd name="connsiteY2" fmla="*/ 222552 h 232228"/>
              <a:gd name="connsiteX3" fmla="*/ 377371 w 401561"/>
              <a:gd name="connsiteY3" fmla="*/ 62895 h 232228"/>
              <a:gd name="connsiteX4" fmla="*/ 391886 w 401561"/>
              <a:gd name="connsiteY4" fmla="*/ 62895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561" h="232228">
                <a:moveTo>
                  <a:pt x="0" y="193524"/>
                </a:moveTo>
                <a:cubicBezTo>
                  <a:pt x="30238" y="96762"/>
                  <a:pt x="60476" y="0"/>
                  <a:pt x="101600" y="4838"/>
                </a:cubicBezTo>
                <a:cubicBezTo>
                  <a:pt x="142724" y="9676"/>
                  <a:pt x="200781" y="212876"/>
                  <a:pt x="246743" y="222552"/>
                </a:cubicBezTo>
                <a:cubicBezTo>
                  <a:pt x="292705" y="232228"/>
                  <a:pt x="353181" y="89504"/>
                  <a:pt x="377371" y="62895"/>
                </a:cubicBezTo>
                <a:cubicBezTo>
                  <a:pt x="401561" y="36286"/>
                  <a:pt x="396723" y="49590"/>
                  <a:pt x="391886" y="62895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072198" y="264318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АВ</a:t>
            </a:r>
            <a:endParaRPr lang="ru-RU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6072198" y="292893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A’B’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500826" y="27146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786578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BC</a:t>
            </a:r>
            <a:endParaRPr lang="ru-RU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786578" y="292893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B’C’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500958" y="264318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AC</a:t>
            </a:r>
            <a:endParaRPr lang="ru-RU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7500958" y="292893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A’C’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215206" y="27146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000108"/>
            <a:ext cx="6357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u="sng" dirty="0" smtClean="0">
                <a:solidFill>
                  <a:schemeClr val="accent1">
                    <a:lumMod val="75000"/>
                  </a:schemeClr>
                </a:solidFill>
              </a:rPr>
              <a:t>Теорема!</a:t>
            </a:r>
          </a:p>
          <a:p>
            <a:r>
              <a:rPr lang="en-US" sz="2000" i="1" dirty="0" smtClean="0">
                <a:solidFill>
                  <a:srgbClr val="FFC000"/>
                </a:solidFill>
              </a:rPr>
              <a:t>I </a:t>
            </a:r>
            <a:r>
              <a:rPr lang="ru-RU" sz="2000" i="1" dirty="0" smtClean="0">
                <a:solidFill>
                  <a:srgbClr val="FFC000"/>
                </a:solidFill>
              </a:rPr>
              <a:t>признак подобия</a:t>
            </a:r>
            <a:endParaRPr lang="ru-RU" sz="2000" i="1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857364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два угла одного треугольника соответственно равны двум углам другого треугольника, то эти треугольники подобны.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85720" y="3286124"/>
            <a:ext cx="1214446" cy="178595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285984" y="3286124"/>
            <a:ext cx="1714512" cy="300039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85786" y="364331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85786" y="371475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85720" y="4857760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00364" y="371475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000364" y="378619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2321703" y="6036487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олилиния 23"/>
          <p:cNvSpPr/>
          <p:nvPr/>
        </p:nvSpPr>
        <p:spPr>
          <a:xfrm>
            <a:off x="1785918" y="4000504"/>
            <a:ext cx="634315" cy="355303"/>
          </a:xfrm>
          <a:custGeom>
            <a:avLst/>
            <a:gdLst>
              <a:gd name="connsiteX0" fmla="*/ 0 w 401561"/>
              <a:gd name="connsiteY0" fmla="*/ 193524 h 232228"/>
              <a:gd name="connsiteX1" fmla="*/ 101600 w 401561"/>
              <a:gd name="connsiteY1" fmla="*/ 4838 h 232228"/>
              <a:gd name="connsiteX2" fmla="*/ 246743 w 401561"/>
              <a:gd name="connsiteY2" fmla="*/ 222552 h 232228"/>
              <a:gd name="connsiteX3" fmla="*/ 377371 w 401561"/>
              <a:gd name="connsiteY3" fmla="*/ 62895 h 232228"/>
              <a:gd name="connsiteX4" fmla="*/ 391886 w 401561"/>
              <a:gd name="connsiteY4" fmla="*/ 62895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561" h="232228">
                <a:moveTo>
                  <a:pt x="0" y="193524"/>
                </a:moveTo>
                <a:cubicBezTo>
                  <a:pt x="30238" y="96762"/>
                  <a:pt x="60476" y="0"/>
                  <a:pt x="101600" y="4838"/>
                </a:cubicBezTo>
                <a:cubicBezTo>
                  <a:pt x="142724" y="9676"/>
                  <a:pt x="200781" y="212876"/>
                  <a:pt x="246743" y="222552"/>
                </a:cubicBezTo>
                <a:cubicBezTo>
                  <a:pt x="292705" y="232228"/>
                  <a:pt x="353181" y="89504"/>
                  <a:pt x="377371" y="62895"/>
                </a:cubicBezTo>
                <a:cubicBezTo>
                  <a:pt x="401561" y="36286"/>
                  <a:pt x="396723" y="49590"/>
                  <a:pt x="391886" y="62895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786446" y="1285860"/>
            <a:ext cx="2155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</a:rPr>
              <a:t>I</a:t>
            </a:r>
            <a:r>
              <a:rPr lang="en-US" i="1" dirty="0" smtClean="0">
                <a:solidFill>
                  <a:srgbClr val="FFC000"/>
                </a:solidFill>
              </a:rPr>
              <a:t>I </a:t>
            </a:r>
            <a:r>
              <a:rPr lang="ru-RU" i="1" dirty="0" smtClean="0">
                <a:solidFill>
                  <a:srgbClr val="FFC000"/>
                </a:solidFill>
              </a:rPr>
              <a:t>признак подобия</a:t>
            </a:r>
          </a:p>
          <a:p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714876" y="1785926"/>
            <a:ext cx="4429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две стороны одного треугольника пропорциональны двум сторонам другого треугольника, а углы, образованные этими сторонами равны, то эти треугольники подобны.</a:t>
            </a:r>
            <a:endParaRPr lang="ru-RU" dirty="0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4929190" y="3571876"/>
            <a:ext cx="1214446" cy="178595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6929454" y="3571876"/>
            <a:ext cx="1714512" cy="300039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16200000" flipH="1">
            <a:off x="4929190" y="5143512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6965173" y="6322239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олилиния 37"/>
          <p:cNvSpPr/>
          <p:nvPr/>
        </p:nvSpPr>
        <p:spPr>
          <a:xfrm>
            <a:off x="6429388" y="4286256"/>
            <a:ext cx="634315" cy="355303"/>
          </a:xfrm>
          <a:custGeom>
            <a:avLst/>
            <a:gdLst>
              <a:gd name="connsiteX0" fmla="*/ 0 w 401561"/>
              <a:gd name="connsiteY0" fmla="*/ 193524 h 232228"/>
              <a:gd name="connsiteX1" fmla="*/ 101600 w 401561"/>
              <a:gd name="connsiteY1" fmla="*/ 4838 h 232228"/>
              <a:gd name="connsiteX2" fmla="*/ 246743 w 401561"/>
              <a:gd name="connsiteY2" fmla="*/ 222552 h 232228"/>
              <a:gd name="connsiteX3" fmla="*/ 377371 w 401561"/>
              <a:gd name="connsiteY3" fmla="*/ 62895 h 232228"/>
              <a:gd name="connsiteX4" fmla="*/ 391886 w 401561"/>
              <a:gd name="connsiteY4" fmla="*/ 62895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561" h="232228">
                <a:moveTo>
                  <a:pt x="0" y="193524"/>
                </a:moveTo>
                <a:cubicBezTo>
                  <a:pt x="30238" y="96762"/>
                  <a:pt x="60476" y="0"/>
                  <a:pt x="101600" y="4838"/>
                </a:cubicBezTo>
                <a:cubicBezTo>
                  <a:pt x="142724" y="9676"/>
                  <a:pt x="200781" y="212876"/>
                  <a:pt x="246743" y="222552"/>
                </a:cubicBezTo>
                <a:cubicBezTo>
                  <a:pt x="292705" y="232228"/>
                  <a:pt x="353181" y="89504"/>
                  <a:pt x="377371" y="62895"/>
                </a:cubicBezTo>
                <a:cubicBezTo>
                  <a:pt x="401561" y="36286"/>
                  <a:pt x="396723" y="49590"/>
                  <a:pt x="391886" y="62895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24" grpId="0" animBg="1"/>
      <p:bldP spid="28" grpId="0"/>
      <p:bldP spid="29" grpId="0"/>
      <p:bldP spid="30" grpId="0" animBg="1"/>
      <p:bldP spid="31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121442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u="sng" dirty="0" smtClean="0">
                <a:solidFill>
                  <a:schemeClr val="accent1">
                    <a:lumMod val="75000"/>
                  </a:schemeClr>
                </a:solidFill>
              </a:rPr>
              <a:t>Теорема!</a:t>
            </a:r>
          </a:p>
          <a:p>
            <a:r>
              <a:rPr lang="en-US" i="1" dirty="0" smtClean="0">
                <a:solidFill>
                  <a:srgbClr val="FFC000"/>
                </a:solidFill>
              </a:rPr>
              <a:t>III </a:t>
            </a:r>
            <a:r>
              <a:rPr lang="ru-RU" i="1" dirty="0" smtClean="0">
                <a:solidFill>
                  <a:srgbClr val="FFC000"/>
                </a:solidFill>
              </a:rPr>
              <a:t>признак подобия</a:t>
            </a:r>
            <a:endParaRPr lang="ru-RU" i="1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2000240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три стороны одного треугольника пропорциональны трем сторонам другого треугольника, то эти треугольники подобны.</a:t>
            </a:r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500166" y="3429000"/>
            <a:ext cx="1214446" cy="178595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500430" y="3429000"/>
            <a:ext cx="1714512" cy="300039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000364" y="4143380"/>
            <a:ext cx="634315" cy="355303"/>
          </a:xfrm>
          <a:custGeom>
            <a:avLst/>
            <a:gdLst>
              <a:gd name="connsiteX0" fmla="*/ 0 w 401561"/>
              <a:gd name="connsiteY0" fmla="*/ 193524 h 232228"/>
              <a:gd name="connsiteX1" fmla="*/ 101600 w 401561"/>
              <a:gd name="connsiteY1" fmla="*/ 4838 h 232228"/>
              <a:gd name="connsiteX2" fmla="*/ 246743 w 401561"/>
              <a:gd name="connsiteY2" fmla="*/ 222552 h 232228"/>
              <a:gd name="connsiteX3" fmla="*/ 377371 w 401561"/>
              <a:gd name="connsiteY3" fmla="*/ 62895 h 232228"/>
              <a:gd name="connsiteX4" fmla="*/ 391886 w 401561"/>
              <a:gd name="connsiteY4" fmla="*/ 62895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561" h="232228">
                <a:moveTo>
                  <a:pt x="0" y="193524"/>
                </a:moveTo>
                <a:cubicBezTo>
                  <a:pt x="30238" y="96762"/>
                  <a:pt x="60476" y="0"/>
                  <a:pt x="101600" y="4838"/>
                </a:cubicBezTo>
                <a:cubicBezTo>
                  <a:pt x="142724" y="9676"/>
                  <a:pt x="200781" y="212876"/>
                  <a:pt x="246743" y="222552"/>
                </a:cubicBezTo>
                <a:cubicBezTo>
                  <a:pt x="292705" y="232228"/>
                  <a:pt x="353181" y="89504"/>
                  <a:pt x="377371" y="62895"/>
                </a:cubicBezTo>
                <a:cubicBezTo>
                  <a:pt x="401561" y="36286"/>
                  <a:pt x="396723" y="49590"/>
                  <a:pt x="391886" y="62895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857884" y="357187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АВ</a:t>
            </a:r>
            <a:endParaRPr lang="ru-RU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5857884" y="385762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A’B’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286512" y="364331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572264" y="357187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BC</a:t>
            </a:r>
            <a:endParaRPr lang="ru-RU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6572264" y="385762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B’C’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286644" y="357187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AC</a:t>
            </a:r>
            <a:endParaRPr lang="ru-RU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7286644" y="385762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A’C’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000892" y="364331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715272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= К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928794" y="3000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71538" y="49291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714612" y="50720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071802" y="62150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A’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214810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B’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214942" y="62150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C’</a:t>
            </a: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85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385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38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385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85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385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385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385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385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385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385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385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85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385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385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385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85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385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385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385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385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385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385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385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385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385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385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385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385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385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571472" y="428604"/>
            <a:ext cx="20717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 smtClean="0">
                <a:solidFill>
                  <a:schemeClr val="accent1">
                    <a:lumMod val="75000"/>
                  </a:schemeClr>
                </a:solidFill>
              </a:rPr>
              <a:t>Теорема!</a:t>
            </a:r>
            <a:endParaRPr lang="ru-RU" sz="2000" b="1" i="1" u="sng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4282" y="857232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Прямая, параллельная одной из сторон треугольника, отсекает треугольник, подобный данному.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71472" y="1928802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Дано: </a:t>
            </a:r>
          </a:p>
          <a:p>
            <a:r>
              <a:rPr lang="ru-RU" dirty="0"/>
              <a:t> </a:t>
            </a:r>
            <a:r>
              <a:rPr lang="ru-RU" dirty="0" smtClean="0"/>
              <a:t>    АВС</a:t>
            </a:r>
          </a:p>
          <a:p>
            <a:r>
              <a:rPr lang="en-US" u="sng" dirty="0" smtClean="0"/>
              <a:t>NK //AB     </a:t>
            </a:r>
            <a:endParaRPr lang="ru-RU" u="sng" dirty="0" smtClean="0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714348" y="2357430"/>
            <a:ext cx="214314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571472" y="2928934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Доказать:</a:t>
            </a:r>
          </a:p>
          <a:p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714348" y="342900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NKC          ABC</a:t>
            </a:r>
            <a:endParaRPr lang="ru-RU" dirty="0"/>
          </a:p>
        </p:txBody>
      </p:sp>
      <p:sp>
        <p:nvSpPr>
          <p:cNvPr id="40" name="Равнобедренный треугольник 39"/>
          <p:cNvSpPr/>
          <p:nvPr/>
        </p:nvSpPr>
        <p:spPr>
          <a:xfrm>
            <a:off x="571472" y="3571876"/>
            <a:ext cx="214314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авнобедренный треугольник 40"/>
          <p:cNvSpPr/>
          <p:nvPr/>
        </p:nvSpPr>
        <p:spPr>
          <a:xfrm>
            <a:off x="1571604" y="3571876"/>
            <a:ext cx="214314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1285852" y="3571876"/>
            <a:ext cx="214314" cy="140989"/>
          </a:xfrm>
          <a:custGeom>
            <a:avLst/>
            <a:gdLst>
              <a:gd name="connsiteX0" fmla="*/ 0 w 401561"/>
              <a:gd name="connsiteY0" fmla="*/ 193524 h 232228"/>
              <a:gd name="connsiteX1" fmla="*/ 101600 w 401561"/>
              <a:gd name="connsiteY1" fmla="*/ 4838 h 232228"/>
              <a:gd name="connsiteX2" fmla="*/ 246743 w 401561"/>
              <a:gd name="connsiteY2" fmla="*/ 222552 h 232228"/>
              <a:gd name="connsiteX3" fmla="*/ 377371 w 401561"/>
              <a:gd name="connsiteY3" fmla="*/ 62895 h 232228"/>
              <a:gd name="connsiteX4" fmla="*/ 391886 w 401561"/>
              <a:gd name="connsiteY4" fmla="*/ 62895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561" h="232228">
                <a:moveTo>
                  <a:pt x="0" y="193524"/>
                </a:moveTo>
                <a:cubicBezTo>
                  <a:pt x="30238" y="96762"/>
                  <a:pt x="60476" y="0"/>
                  <a:pt x="101600" y="4838"/>
                </a:cubicBezTo>
                <a:cubicBezTo>
                  <a:pt x="142724" y="9676"/>
                  <a:pt x="200781" y="212876"/>
                  <a:pt x="246743" y="222552"/>
                </a:cubicBezTo>
                <a:cubicBezTo>
                  <a:pt x="292705" y="232228"/>
                  <a:pt x="353181" y="89504"/>
                  <a:pt x="377371" y="62895"/>
                </a:cubicBezTo>
                <a:cubicBezTo>
                  <a:pt x="401561" y="36286"/>
                  <a:pt x="396723" y="49590"/>
                  <a:pt x="391886" y="62895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5400000">
            <a:off x="1715274" y="2785264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Равнобедренный треугольник 45"/>
          <p:cNvSpPr/>
          <p:nvPr/>
        </p:nvSpPr>
        <p:spPr>
          <a:xfrm>
            <a:off x="3214678" y="1785926"/>
            <a:ext cx="1928826" cy="1928826"/>
          </a:xfrm>
          <a:prstGeom prst="triangl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rot="5400000">
            <a:off x="3571871" y="2714619"/>
            <a:ext cx="1785949" cy="92869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6200000" flipH="1">
            <a:off x="3286116" y="3500438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16200000" flipH="1">
            <a:off x="4250529" y="3536157"/>
            <a:ext cx="21431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4929190" y="3571876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4857752" y="3500438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928926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4143372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5143504" y="350043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471487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4143372" y="371475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714348" y="471488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Рассмотрим </a:t>
            </a:r>
            <a:endParaRPr lang="ru-RU" dirty="0"/>
          </a:p>
        </p:txBody>
      </p:sp>
      <p:sp>
        <p:nvSpPr>
          <p:cNvPr id="73" name="Равнобедренный треугольник 72"/>
          <p:cNvSpPr/>
          <p:nvPr/>
        </p:nvSpPr>
        <p:spPr>
          <a:xfrm>
            <a:off x="2214546" y="4786322"/>
            <a:ext cx="214314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Равнобедренный треугольник 73"/>
          <p:cNvSpPr/>
          <p:nvPr/>
        </p:nvSpPr>
        <p:spPr>
          <a:xfrm>
            <a:off x="3214678" y="4786322"/>
            <a:ext cx="214314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2428860" y="4643446"/>
            <a:ext cx="1608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NKC </a:t>
            </a:r>
            <a:r>
              <a:rPr lang="ru-RU" dirty="0" smtClean="0"/>
              <a:t>и</a:t>
            </a:r>
            <a:r>
              <a:rPr lang="en-US" dirty="0" smtClean="0"/>
              <a:t>      ABC</a:t>
            </a:r>
            <a:endParaRPr lang="ru-RU" dirty="0"/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 rot="5400000">
            <a:off x="178563" y="525066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14282" y="535782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85720" y="5072074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С – общий</a:t>
            </a:r>
          </a:p>
          <a:p>
            <a:endParaRPr lang="ru-RU" dirty="0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rot="5400000">
            <a:off x="178563" y="553642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214282" y="564357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57158" y="5357826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</a:t>
            </a:r>
            <a:r>
              <a:rPr lang="ru-RU" dirty="0" smtClean="0"/>
              <a:t> </a:t>
            </a:r>
            <a:r>
              <a:rPr lang="en-US" dirty="0" smtClean="0"/>
              <a:t>=  </a:t>
            </a:r>
            <a:r>
              <a:rPr lang="ru-RU" dirty="0" smtClean="0"/>
              <a:t> </a:t>
            </a:r>
            <a:r>
              <a:rPr lang="en-US" dirty="0" smtClean="0"/>
              <a:t> KNC </a:t>
            </a:r>
            <a:r>
              <a:rPr lang="ru-RU" dirty="0" smtClean="0"/>
              <a:t>– как соответственные при параллельных </a:t>
            </a:r>
            <a:r>
              <a:rPr lang="en-US" dirty="0" smtClean="0"/>
              <a:t>AB</a:t>
            </a:r>
            <a:r>
              <a:rPr lang="ru-RU" dirty="0" smtClean="0"/>
              <a:t>,</a:t>
            </a:r>
            <a:r>
              <a:rPr lang="en-US" dirty="0" smtClean="0"/>
              <a:t> NK</a:t>
            </a:r>
            <a:r>
              <a:rPr lang="ru-RU" dirty="0" smtClean="0"/>
              <a:t> и</a:t>
            </a:r>
            <a:r>
              <a:rPr lang="en-US" dirty="0" smtClean="0"/>
              <a:t> </a:t>
            </a:r>
            <a:r>
              <a:rPr lang="ru-RU" dirty="0" smtClean="0"/>
              <a:t>секущей </a:t>
            </a:r>
            <a:r>
              <a:rPr lang="en-US" dirty="0" smtClean="0"/>
              <a:t>AC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 rot="5400000">
            <a:off x="1035819" y="553642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1071538" y="564357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Стрелка вниз 97"/>
          <p:cNvSpPr/>
          <p:nvPr/>
        </p:nvSpPr>
        <p:spPr>
          <a:xfrm>
            <a:off x="1928794" y="6000768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Равнобедренный треугольник 99"/>
          <p:cNvSpPr/>
          <p:nvPr/>
        </p:nvSpPr>
        <p:spPr>
          <a:xfrm>
            <a:off x="500034" y="6500834"/>
            <a:ext cx="214314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Равнобедренный треугольник 100"/>
          <p:cNvSpPr/>
          <p:nvPr/>
        </p:nvSpPr>
        <p:spPr>
          <a:xfrm>
            <a:off x="1500166" y="6500834"/>
            <a:ext cx="214314" cy="1428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олилиния 101"/>
          <p:cNvSpPr/>
          <p:nvPr/>
        </p:nvSpPr>
        <p:spPr>
          <a:xfrm>
            <a:off x="1214414" y="6500834"/>
            <a:ext cx="214314" cy="140989"/>
          </a:xfrm>
          <a:custGeom>
            <a:avLst/>
            <a:gdLst>
              <a:gd name="connsiteX0" fmla="*/ 0 w 401561"/>
              <a:gd name="connsiteY0" fmla="*/ 193524 h 232228"/>
              <a:gd name="connsiteX1" fmla="*/ 101600 w 401561"/>
              <a:gd name="connsiteY1" fmla="*/ 4838 h 232228"/>
              <a:gd name="connsiteX2" fmla="*/ 246743 w 401561"/>
              <a:gd name="connsiteY2" fmla="*/ 222552 h 232228"/>
              <a:gd name="connsiteX3" fmla="*/ 377371 w 401561"/>
              <a:gd name="connsiteY3" fmla="*/ 62895 h 232228"/>
              <a:gd name="connsiteX4" fmla="*/ 391886 w 401561"/>
              <a:gd name="connsiteY4" fmla="*/ 62895 h 2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561" h="232228">
                <a:moveTo>
                  <a:pt x="0" y="193524"/>
                </a:moveTo>
                <a:cubicBezTo>
                  <a:pt x="30238" y="96762"/>
                  <a:pt x="60476" y="0"/>
                  <a:pt x="101600" y="4838"/>
                </a:cubicBezTo>
                <a:cubicBezTo>
                  <a:pt x="142724" y="9676"/>
                  <a:pt x="200781" y="212876"/>
                  <a:pt x="246743" y="222552"/>
                </a:cubicBezTo>
                <a:cubicBezTo>
                  <a:pt x="292705" y="232228"/>
                  <a:pt x="353181" y="89504"/>
                  <a:pt x="377371" y="62895"/>
                </a:cubicBezTo>
                <a:cubicBezTo>
                  <a:pt x="401561" y="36286"/>
                  <a:pt x="396723" y="49590"/>
                  <a:pt x="391886" y="62895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642910" y="6357958"/>
            <a:ext cx="3438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NKC         </a:t>
            </a:r>
            <a:r>
              <a:rPr lang="ru-RU" dirty="0" smtClean="0"/>
              <a:t> </a:t>
            </a:r>
            <a:r>
              <a:rPr lang="en-US" dirty="0" smtClean="0"/>
              <a:t>ABC</a:t>
            </a:r>
            <a:r>
              <a:rPr lang="ru-RU" dirty="0" smtClean="0"/>
              <a:t>  по двум углам.</a:t>
            </a:r>
            <a:endParaRPr lang="ru-RU" dirty="0"/>
          </a:p>
        </p:txBody>
      </p:sp>
      <p:sp>
        <p:nvSpPr>
          <p:cNvPr id="110" name="Равнобедренный треугольник 109"/>
          <p:cNvSpPr/>
          <p:nvPr/>
        </p:nvSpPr>
        <p:spPr>
          <a:xfrm rot="16200000">
            <a:off x="4179091" y="6465115"/>
            <a:ext cx="214314" cy="14287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Равнобедренный треугольник 110"/>
          <p:cNvSpPr/>
          <p:nvPr/>
        </p:nvSpPr>
        <p:spPr>
          <a:xfrm rot="5400000">
            <a:off x="250001" y="4822041"/>
            <a:ext cx="214314" cy="142876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 animBg="1"/>
      <p:bldP spid="36" grpId="0"/>
      <p:bldP spid="38" grpId="0"/>
      <p:bldP spid="40" grpId="0" animBg="1"/>
      <p:bldP spid="41" grpId="0" animBg="1"/>
      <p:bldP spid="42" grpId="0" animBg="1"/>
      <p:bldP spid="46" grpId="0" animBg="1"/>
      <p:bldP spid="67" grpId="0"/>
      <p:bldP spid="68" grpId="0"/>
      <p:bldP spid="69" grpId="0"/>
      <p:bldP spid="70" grpId="0"/>
      <p:bldP spid="71" grpId="0"/>
      <p:bldP spid="72" grpId="0"/>
      <p:bldP spid="73" grpId="0" animBg="1"/>
      <p:bldP spid="74" grpId="0" animBg="1"/>
      <p:bldP spid="76" grpId="0"/>
      <p:bldP spid="86" grpId="0"/>
      <p:bldP spid="94" grpId="0"/>
      <p:bldP spid="98" grpId="0" animBg="1"/>
      <p:bldP spid="100" grpId="0" animBg="1"/>
      <p:bldP spid="101" grpId="0" animBg="1"/>
      <p:bldP spid="102" grpId="0" animBg="1"/>
      <p:bldP spid="106" grpId="0"/>
      <p:bldP spid="110" grpId="0" animBg="1"/>
      <p:bldP spid="1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90546"/>
            <a:ext cx="7569299" cy="606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Блок-схема: процесс 2"/>
          <p:cNvSpPr/>
          <p:nvPr/>
        </p:nvSpPr>
        <p:spPr>
          <a:xfrm>
            <a:off x="857224" y="714356"/>
            <a:ext cx="928694" cy="78581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18" y="1000108"/>
            <a:ext cx="5643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Book Antiqua" pitchFamily="18" charset="0"/>
              </a:rPr>
              <a:t>Подобие прямоугольных треугольников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642910" y="2071678"/>
            <a:ext cx="1571636" cy="1785950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3714752"/>
            <a:ext cx="142876" cy="142876"/>
          </a:xfrm>
          <a:prstGeom prst="rect">
            <a:avLst/>
          </a:prstGeom>
          <a:ln w="952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4" idx="2"/>
            <a:endCxn id="4" idx="5"/>
          </p:cNvCxnSpPr>
          <p:nvPr/>
        </p:nvCxnSpPr>
        <p:spPr>
          <a:xfrm rot="5400000" flipH="1" flipV="1">
            <a:off x="589331" y="3018232"/>
            <a:ext cx="892975" cy="785818"/>
          </a:xfrm>
          <a:prstGeom prst="line">
            <a:avLst/>
          </a:prstGeom>
          <a:ln w="317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71934" y="2071678"/>
            <a:ext cx="371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 smtClean="0">
                <a:solidFill>
                  <a:srgbClr val="0070C0"/>
                </a:solidFill>
              </a:rPr>
              <a:t>Теорема!</a:t>
            </a:r>
          </a:p>
          <a:p>
            <a:r>
              <a:rPr lang="ru-RU" dirty="0" smtClean="0"/>
              <a:t>Для подобия двух прямоугольных треугольников достаточно, чтобы у них было по равному острому углу.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28596" y="17144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428728" y="264318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85720" y="378619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214546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143380"/>
            <a:ext cx="1770823" cy="47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TextBox 26"/>
          <p:cNvSpPr txBox="1"/>
          <p:nvPr/>
        </p:nvSpPr>
        <p:spPr>
          <a:xfrm>
            <a:off x="4143372" y="4071942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СО=</a:t>
            </a:r>
            <a:endParaRPr lang="ru-RU" sz="3200" i="1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714884"/>
            <a:ext cx="1785950" cy="497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extBox 28"/>
          <p:cNvSpPr txBox="1"/>
          <p:nvPr/>
        </p:nvSpPr>
        <p:spPr>
          <a:xfrm>
            <a:off x="4143372" y="4714884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СВ=</a:t>
            </a:r>
            <a:endParaRPr lang="ru-RU" sz="32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4143372" y="528638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АС=</a:t>
            </a:r>
            <a:endParaRPr lang="ru-RU" sz="3200" i="1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5357826"/>
            <a:ext cx="1743974" cy="47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8" grpId="0" animBg="1"/>
      <p:bldP spid="19" grpId="0"/>
      <p:bldP spid="20" grpId="0"/>
      <p:bldP spid="21" grpId="0"/>
      <p:bldP spid="22" grpId="0"/>
      <p:bldP spid="23" grpId="0"/>
      <p:bldP spid="27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4105723" cy="5376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571480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/>
              <a:t>А теперь решим задачи!</a:t>
            </a:r>
            <a:endParaRPr lang="ru-RU" sz="2800" b="1" i="1" u="sng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500174"/>
            <a:ext cx="4958637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00562" y="14287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4.</a:t>
            </a:r>
            <a:endParaRPr lang="ru-RU" b="1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Город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хническая">
  <a:themeElements>
    <a:clrScheme name="Другая 2">
      <a:dk1>
        <a:srgbClr val="344D6C"/>
      </a:dk1>
      <a:lt1>
        <a:srgbClr val="CCD8E6"/>
      </a:lt1>
      <a:dk2>
        <a:srgbClr val="4E74A3"/>
      </a:dk2>
      <a:lt2>
        <a:srgbClr val="E5EBF2"/>
      </a:lt2>
      <a:accent1>
        <a:srgbClr val="CCD8E6"/>
      </a:accent1>
      <a:accent2>
        <a:srgbClr val="4E74A3"/>
      </a:accent2>
      <a:accent3>
        <a:srgbClr val="344D6C"/>
      </a:accent3>
      <a:accent4>
        <a:srgbClr val="B2C4DA"/>
      </a:accent4>
      <a:accent5>
        <a:srgbClr val="D1BCE1"/>
      </a:accent5>
      <a:accent6>
        <a:srgbClr val="B2C4DA"/>
      </a:accent6>
      <a:hlink>
        <a:srgbClr val="E5EBF2"/>
      </a:hlink>
      <a:folHlink>
        <a:srgbClr val="E8DDF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289</Words>
  <Application>Microsoft Office PowerPoint</Application>
  <PresentationFormat>Экран (4:3)</PresentationFormat>
  <Paragraphs>80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Тема Office</vt:lpstr>
      <vt:lpstr>1_Поток</vt:lpstr>
      <vt:lpstr>Изящная</vt:lpstr>
      <vt:lpstr>Городская</vt:lpstr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22</cp:revision>
  <dcterms:created xsi:type="dcterms:W3CDTF">2011-01-28T13:18:09Z</dcterms:created>
  <dcterms:modified xsi:type="dcterms:W3CDTF">2011-01-28T16:52:32Z</dcterms:modified>
</cp:coreProperties>
</file>