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5CD6-53F1-434B-9364-26F7D06BE4CB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F9D5-6ADB-4194-80D5-11B81E04E09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5CD6-53F1-434B-9364-26F7D06BE4CB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F9D5-6ADB-4194-80D5-11B81E04E0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5CD6-53F1-434B-9364-26F7D06BE4CB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F9D5-6ADB-4194-80D5-11B81E04E0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5CD6-53F1-434B-9364-26F7D06BE4CB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F9D5-6ADB-4194-80D5-11B81E04E0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5CD6-53F1-434B-9364-26F7D06BE4CB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C18F9D5-6ADB-4194-80D5-11B81E04E09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5CD6-53F1-434B-9364-26F7D06BE4CB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F9D5-6ADB-4194-80D5-11B81E04E0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5CD6-53F1-434B-9364-26F7D06BE4CB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F9D5-6ADB-4194-80D5-11B81E04E0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5CD6-53F1-434B-9364-26F7D06BE4CB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F9D5-6ADB-4194-80D5-11B81E04E0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5CD6-53F1-434B-9364-26F7D06BE4CB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F9D5-6ADB-4194-80D5-11B81E04E0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5CD6-53F1-434B-9364-26F7D06BE4CB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F9D5-6ADB-4194-80D5-11B81E04E0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5CD6-53F1-434B-9364-26F7D06BE4CB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F9D5-6ADB-4194-80D5-11B81E04E0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99F5CD6-53F1-434B-9364-26F7D06BE4CB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C18F9D5-6ADB-4194-80D5-11B81E04E097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16632"/>
            <a:ext cx="6310210" cy="5634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Пирамида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196752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/>
              <a:t>Пирами́да</a:t>
            </a:r>
            <a:r>
              <a:rPr lang="ru-RU" dirty="0"/>
              <a:t> (др.-греч. π</a:t>
            </a:r>
            <a:r>
              <a:rPr lang="ru-RU" dirty="0" err="1"/>
              <a:t>υρ</a:t>
            </a:r>
            <a:r>
              <a:rPr lang="ru-RU" dirty="0"/>
              <a:t>αμίς, род. п. π</a:t>
            </a:r>
            <a:r>
              <a:rPr lang="ru-RU" dirty="0" err="1"/>
              <a:t>υρ</a:t>
            </a:r>
            <a:r>
              <a:rPr lang="ru-RU" dirty="0"/>
              <a:t>αμίδος) — многогранник, основание которого —многоугольник, а остальные грани — треугольники, имеющие общую </a:t>
            </a:r>
            <a:r>
              <a:rPr lang="ru-RU" dirty="0" smtClean="0"/>
              <a:t>вершину. </a:t>
            </a:r>
            <a:r>
              <a:rPr lang="ru-RU" dirty="0"/>
              <a:t>По числу углов основания различают пирамиды треугольные, четырёхугольные и т. д. </a:t>
            </a:r>
            <a:endParaRPr lang="ru-RU" dirty="0"/>
          </a:p>
        </p:txBody>
      </p:sp>
      <p:pic>
        <p:nvPicPr>
          <p:cNvPr id="1027" name="Picture 3" descr="C:\Users\Ника\Desktop\800px-TypesOfPyramid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996952"/>
            <a:ext cx="5076056" cy="3591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71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Начало геометрии пирамиды было положено в Древнем Египте и Вавилоне, однако активное развитие получило в Древней Греции. Первый, кто установил, чему равен объем пирамиды, был </a:t>
            </a:r>
            <a:r>
              <a:rPr lang="ru-RU" dirty="0" err="1" smtClean="0"/>
              <a:t>Демокрит</a:t>
            </a:r>
            <a:r>
              <a:rPr lang="ru-RU" dirty="0" smtClean="0"/>
              <a:t>, </a:t>
            </a:r>
            <a:r>
              <a:rPr lang="ru-RU" dirty="0"/>
              <a:t>а доказал </a:t>
            </a:r>
            <a:r>
              <a:rPr lang="ru-RU" dirty="0" err="1"/>
              <a:t>Евдокс</a:t>
            </a:r>
            <a:r>
              <a:rPr lang="ru-RU" dirty="0"/>
              <a:t> </a:t>
            </a:r>
            <a:r>
              <a:rPr lang="ru-RU" dirty="0" err="1"/>
              <a:t>Книдский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0581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Тетраэдр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Простейший </a:t>
            </a:r>
            <a:r>
              <a:rPr lang="ru-RU" dirty="0"/>
              <a:t>многогранник, гранями которого являются четыре треугольника. У тетраэдра 4 грани, 4 вершины </a:t>
            </a:r>
            <a:r>
              <a:rPr lang="ru-RU" dirty="0" smtClean="0"/>
              <a:t>и </a:t>
            </a:r>
            <a:r>
              <a:rPr lang="ru-RU" dirty="0"/>
              <a:t>6 рёбер</a:t>
            </a:r>
            <a:r>
              <a:rPr lang="ru-RU" dirty="0" smtClean="0"/>
              <a:t>.</a:t>
            </a:r>
          </a:p>
          <a:p>
            <a:pPr marL="137160" indent="0">
              <a:buNone/>
            </a:pPr>
            <a:r>
              <a:rPr lang="en-US" dirty="0" smtClean="0"/>
              <a:t>                            S= </a:t>
            </a:r>
          </a:p>
          <a:p>
            <a:pPr marL="13716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</a:t>
            </a:r>
          </a:p>
          <a:p>
            <a:pPr marL="13716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V=</a:t>
            </a:r>
            <a:endParaRPr lang="ru-RU" dirty="0"/>
          </a:p>
        </p:txBody>
      </p:sp>
      <p:pic>
        <p:nvPicPr>
          <p:cNvPr id="2050" name="Picture 2" descr="C:\Users\Ника\Desktop\tetrahedron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78" y="2960933"/>
            <a:ext cx="1873510" cy="2007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Ника\Desktop\6d65afcdea64259d78c1e9b6960ef10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960933"/>
            <a:ext cx="1584176" cy="564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Ника\Desktop\85b7298cddd268c06a9483371698129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496" y="3727015"/>
            <a:ext cx="1416992" cy="97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321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Задача №1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137160" indent="0">
              <a:buNone/>
            </a:pPr>
            <a:r>
              <a:rPr lang="ru-RU" dirty="0" smtClean="0"/>
              <a:t>Пусть сторона = а. Тогда </a:t>
            </a:r>
            <a:r>
              <a:rPr lang="en-US" dirty="0" smtClean="0"/>
              <a:t>r</a:t>
            </a:r>
            <a:r>
              <a:rPr lang="ru-RU" dirty="0" smtClean="0"/>
              <a:t> = </a:t>
            </a:r>
            <a:r>
              <a:rPr lang="en-US" dirty="0" smtClean="0"/>
              <a:t>a</a:t>
            </a:r>
            <a:r>
              <a:rPr lang="ru-RU" dirty="0"/>
              <a:t>*</a:t>
            </a:r>
            <a:r>
              <a:rPr lang="ru-RU" dirty="0" smtClean="0"/>
              <a:t>корень из </a:t>
            </a:r>
            <a:r>
              <a:rPr lang="en-US" dirty="0" smtClean="0"/>
              <a:t>3/3</a:t>
            </a:r>
          </a:p>
          <a:p>
            <a:pPr marL="137160" indent="0">
              <a:buNone/>
            </a:pPr>
            <a:r>
              <a:rPr lang="en-US" dirty="0" smtClean="0"/>
              <a:t>Cos </a:t>
            </a:r>
            <a:r>
              <a:rPr lang="ru-RU" dirty="0" smtClean="0"/>
              <a:t>угла </a:t>
            </a:r>
            <a:r>
              <a:rPr lang="en-US" dirty="0" smtClean="0"/>
              <a:t>SAC = a</a:t>
            </a:r>
            <a:r>
              <a:rPr lang="ru-RU" dirty="0" smtClean="0"/>
              <a:t>*корень из 3</a:t>
            </a:r>
            <a:r>
              <a:rPr lang="en-US" dirty="0" smtClean="0"/>
              <a:t>/3 : a =</a:t>
            </a:r>
          </a:p>
          <a:p>
            <a:pPr marL="137160" indent="0">
              <a:buNone/>
            </a:pPr>
            <a:r>
              <a:rPr lang="en-US" dirty="0" smtClean="0"/>
              <a:t>a</a:t>
            </a:r>
            <a:r>
              <a:rPr lang="ru-RU" dirty="0"/>
              <a:t>*корень из </a:t>
            </a:r>
            <a:r>
              <a:rPr lang="en-US" dirty="0" smtClean="0"/>
              <a:t>3/3a = </a:t>
            </a:r>
            <a:r>
              <a:rPr lang="ru-RU" dirty="0" smtClean="0"/>
              <a:t>корень </a:t>
            </a:r>
            <a:r>
              <a:rPr lang="ru-RU" dirty="0"/>
              <a:t>из </a:t>
            </a:r>
            <a:r>
              <a:rPr lang="en-US" dirty="0" smtClean="0"/>
              <a:t>3/3</a:t>
            </a:r>
          </a:p>
          <a:p>
            <a:pPr marL="137160" indent="0">
              <a:buNone/>
            </a:pPr>
            <a:endParaRPr lang="ru-RU" dirty="0" smtClean="0"/>
          </a:p>
        </p:txBody>
      </p:sp>
      <p:pic>
        <p:nvPicPr>
          <p:cNvPr id="4098" name="Picture 2" descr="C:\Users\Ника\Desktop\Без имени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81" y="1662243"/>
            <a:ext cx="8050213" cy="134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726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Задача №1. Решение.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137160" indent="0">
              <a:buNone/>
            </a:pPr>
            <a:endParaRPr lang="ru-RU" dirty="0" smtClean="0"/>
          </a:p>
          <a:p>
            <a:pPr marL="137160" indent="0">
              <a:buNone/>
            </a:pPr>
            <a:endParaRPr lang="ru-RU" dirty="0"/>
          </a:p>
          <a:p>
            <a:pPr marL="137160" indent="0">
              <a:buNone/>
            </a:pPr>
            <a:endParaRPr lang="ru-RU" dirty="0" smtClean="0"/>
          </a:p>
          <a:p>
            <a:pPr marL="137160" indent="0">
              <a:buNone/>
            </a:pPr>
            <a:r>
              <a:rPr lang="ru-RU" dirty="0" smtClean="0"/>
              <a:t>Пусть сторона = а. Тогда </a:t>
            </a:r>
            <a:r>
              <a:rPr lang="en-US" dirty="0" smtClean="0"/>
              <a:t>r</a:t>
            </a:r>
            <a:r>
              <a:rPr lang="ru-RU" dirty="0" smtClean="0"/>
              <a:t> = </a:t>
            </a:r>
            <a:r>
              <a:rPr lang="en-US" dirty="0" smtClean="0"/>
              <a:t>a</a:t>
            </a:r>
            <a:r>
              <a:rPr lang="ru-RU" dirty="0"/>
              <a:t>*</a:t>
            </a:r>
            <a:r>
              <a:rPr lang="ru-RU" dirty="0" smtClean="0"/>
              <a:t>корень из </a:t>
            </a:r>
            <a:r>
              <a:rPr lang="en-US" dirty="0" smtClean="0"/>
              <a:t>3/3</a:t>
            </a:r>
          </a:p>
          <a:p>
            <a:pPr marL="137160" indent="0">
              <a:buNone/>
            </a:pPr>
            <a:r>
              <a:rPr lang="en-US" dirty="0" smtClean="0"/>
              <a:t>Cos </a:t>
            </a:r>
            <a:r>
              <a:rPr lang="ru-RU" dirty="0" smtClean="0"/>
              <a:t>угла </a:t>
            </a:r>
            <a:r>
              <a:rPr lang="en-US" dirty="0" smtClean="0"/>
              <a:t>SAC = a</a:t>
            </a:r>
            <a:r>
              <a:rPr lang="ru-RU" dirty="0" smtClean="0"/>
              <a:t>*корень из 3</a:t>
            </a:r>
            <a:r>
              <a:rPr lang="en-US" dirty="0" smtClean="0"/>
              <a:t>/3 : a =</a:t>
            </a:r>
          </a:p>
          <a:p>
            <a:pPr marL="137160" indent="0">
              <a:buNone/>
            </a:pPr>
            <a:r>
              <a:rPr lang="en-US" dirty="0" smtClean="0"/>
              <a:t>a</a:t>
            </a:r>
            <a:r>
              <a:rPr lang="ru-RU" dirty="0"/>
              <a:t>*корень из </a:t>
            </a:r>
            <a:r>
              <a:rPr lang="en-US" dirty="0" smtClean="0"/>
              <a:t>3/3a = </a:t>
            </a:r>
            <a:r>
              <a:rPr lang="ru-RU" dirty="0" smtClean="0"/>
              <a:t>корень </a:t>
            </a:r>
            <a:r>
              <a:rPr lang="ru-RU" dirty="0"/>
              <a:t>из </a:t>
            </a:r>
            <a:r>
              <a:rPr lang="en-US" dirty="0" smtClean="0"/>
              <a:t>3/3</a:t>
            </a:r>
          </a:p>
          <a:p>
            <a:pPr marL="137160" indent="0">
              <a:buNone/>
            </a:pPr>
            <a:endParaRPr lang="ru-RU" dirty="0" smtClean="0"/>
          </a:p>
        </p:txBody>
      </p:sp>
      <p:pic>
        <p:nvPicPr>
          <p:cNvPr id="5124" name="Picture 4" descr="C:\Users\Ника\Desktop\Без имени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836712"/>
            <a:ext cx="4616923" cy="4262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69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Задача №2 (номер 41 в уч.)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 smtClean="0"/>
              <a:t>Основание пирамиды – равнобедренный треугольник, у которого основание равно 12 см, а боковая сторона 10 см. Боковые грани образуют с основанием равные двугранные углы, содержащие по 45 градусов. Найдите высоту пирамиды.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023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Задача №2. Решение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36912"/>
            <a:ext cx="7499176" cy="367244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1800" dirty="0" smtClean="0"/>
              <a:t>Проведем </a:t>
            </a:r>
            <a:r>
              <a:rPr lang="en-US" sz="1800" dirty="0" smtClean="0"/>
              <a:t>SM, SN</a:t>
            </a:r>
            <a:r>
              <a:rPr lang="ru-RU" sz="1800" dirty="0"/>
              <a:t> </a:t>
            </a:r>
            <a:r>
              <a:rPr lang="ru-RU" sz="1800" dirty="0" smtClean="0"/>
              <a:t>к сторонам  треугольнику </a:t>
            </a:r>
            <a:r>
              <a:rPr lang="en-US" sz="1800" dirty="0" smtClean="0"/>
              <a:t>ABC</a:t>
            </a:r>
            <a:r>
              <a:rPr lang="ru-RU" sz="1800" dirty="0" smtClean="0"/>
              <a:t>. Угол </a:t>
            </a:r>
            <a:r>
              <a:rPr lang="en-US" sz="1800" dirty="0" smtClean="0"/>
              <a:t>SKO = </a:t>
            </a:r>
            <a:r>
              <a:rPr lang="ru-RU" sz="1800" dirty="0" smtClean="0"/>
              <a:t>угол</a:t>
            </a:r>
            <a:r>
              <a:rPr lang="en-US" sz="1800" dirty="0" smtClean="0"/>
              <a:t> SMO = </a:t>
            </a:r>
            <a:r>
              <a:rPr lang="ru-RU" sz="1800" dirty="0" smtClean="0"/>
              <a:t>угол</a:t>
            </a:r>
            <a:r>
              <a:rPr lang="en-US" sz="1800" dirty="0" smtClean="0"/>
              <a:t> SNO = 45 </a:t>
            </a:r>
            <a:r>
              <a:rPr lang="ru-RU" sz="1800" dirty="0" smtClean="0"/>
              <a:t>градусам (линейные углы данных двугранных углов). </a:t>
            </a:r>
            <a:r>
              <a:rPr lang="en-US" sz="1800" dirty="0" smtClean="0"/>
              <a:t>OK=OM=ON</a:t>
            </a:r>
          </a:p>
          <a:p>
            <a:pPr marL="137160" indent="0">
              <a:buNone/>
            </a:pPr>
            <a:r>
              <a:rPr lang="en-US" sz="1800" dirty="0" smtClean="0"/>
              <a:t>S ABC = </a:t>
            </a:r>
            <a:r>
              <a:rPr lang="ru-RU" sz="1800" dirty="0" smtClean="0"/>
              <a:t>корень из </a:t>
            </a:r>
            <a:r>
              <a:rPr lang="en-US" sz="1800" dirty="0" smtClean="0"/>
              <a:t>p(p-10)(p-10)(p-12) = </a:t>
            </a:r>
            <a:r>
              <a:rPr lang="ru-RU" sz="1800" dirty="0"/>
              <a:t>корень из </a:t>
            </a:r>
            <a:r>
              <a:rPr lang="en-US" sz="1800" dirty="0" smtClean="0"/>
              <a:t>16(16-10)(16-10)(16-12</a:t>
            </a:r>
            <a:r>
              <a:rPr lang="en-US" sz="1800" dirty="0"/>
              <a:t>) </a:t>
            </a:r>
            <a:r>
              <a:rPr lang="en-US" sz="1800" dirty="0" smtClean="0"/>
              <a:t>= 48</a:t>
            </a:r>
          </a:p>
          <a:p>
            <a:pPr marL="137160" indent="0">
              <a:buNone/>
            </a:pPr>
            <a:r>
              <a:rPr lang="en-US" sz="1800" dirty="0" smtClean="0"/>
              <a:t>S= p*r</a:t>
            </a:r>
          </a:p>
          <a:p>
            <a:pPr marL="137160" indent="0">
              <a:buNone/>
            </a:pPr>
            <a:r>
              <a:rPr lang="en-US" sz="1800" dirty="0"/>
              <a:t>r</a:t>
            </a:r>
            <a:r>
              <a:rPr lang="en-US" sz="1800" dirty="0" smtClean="0"/>
              <a:t>=  S/p=48/16=3</a:t>
            </a:r>
          </a:p>
          <a:p>
            <a:pPr marL="137160" indent="0">
              <a:buNone/>
            </a:pPr>
            <a:r>
              <a:rPr lang="ru-RU" sz="1800" dirty="0" smtClean="0"/>
              <a:t>Т.к. угол </a:t>
            </a:r>
            <a:r>
              <a:rPr lang="en-US" sz="1800" dirty="0" smtClean="0"/>
              <a:t>SKO = 45</a:t>
            </a:r>
            <a:r>
              <a:rPr lang="ru-RU" sz="1800" dirty="0" smtClean="0"/>
              <a:t>гр., а угол </a:t>
            </a:r>
            <a:r>
              <a:rPr lang="en-US" sz="1800" dirty="0" smtClean="0"/>
              <a:t>SOK = </a:t>
            </a:r>
            <a:r>
              <a:rPr lang="ru-RU" sz="1800" dirty="0" smtClean="0"/>
              <a:t>90, то угол </a:t>
            </a:r>
            <a:r>
              <a:rPr lang="en-US" sz="1800" dirty="0" smtClean="0"/>
              <a:t>KSO</a:t>
            </a:r>
            <a:r>
              <a:rPr lang="ru-RU" sz="1800" dirty="0" smtClean="0"/>
              <a:t> = 45гр. =</a:t>
            </a:r>
            <a:r>
              <a:rPr lang="en-US" sz="1800" dirty="0" smtClean="0"/>
              <a:t>&gt; </a:t>
            </a:r>
            <a:r>
              <a:rPr lang="ru-RU" sz="1800" dirty="0" smtClean="0"/>
              <a:t>треугольник </a:t>
            </a:r>
            <a:r>
              <a:rPr lang="en-US" sz="1800" dirty="0" smtClean="0"/>
              <a:t>SOK – </a:t>
            </a:r>
            <a:r>
              <a:rPr lang="ru-RU" sz="1800" dirty="0" err="1" smtClean="0"/>
              <a:t>равнобедр</a:t>
            </a:r>
            <a:r>
              <a:rPr lang="ru-RU" sz="1800" dirty="0" smtClean="0"/>
              <a:t>. =</a:t>
            </a:r>
            <a:r>
              <a:rPr lang="en-US" sz="1800" smtClean="0"/>
              <a:t>&gt; SO=OK=3</a:t>
            </a:r>
            <a:endParaRPr lang="ru-RU" sz="1800" dirty="0"/>
          </a:p>
        </p:txBody>
      </p:sp>
      <p:pic>
        <p:nvPicPr>
          <p:cNvPr id="6146" name="Picture 2" descr="C:\Users\Ника\Desktop\Без имени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-171400"/>
            <a:ext cx="3326391" cy="3071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8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297</TotalTime>
  <Words>278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Пирамида</vt:lpstr>
      <vt:lpstr>История</vt:lpstr>
      <vt:lpstr>Тетраэдр</vt:lpstr>
      <vt:lpstr>Задача №1</vt:lpstr>
      <vt:lpstr>Задача №1. Решение.</vt:lpstr>
      <vt:lpstr>Задача №2 (номер 41 в уч.)</vt:lpstr>
      <vt:lpstr>Задача №2. Решение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Ника</dc:creator>
  <cp:lastModifiedBy>Ника</cp:lastModifiedBy>
  <cp:revision>10</cp:revision>
  <dcterms:created xsi:type="dcterms:W3CDTF">2012-11-20T13:09:12Z</dcterms:created>
  <dcterms:modified xsi:type="dcterms:W3CDTF">2012-11-20T18:06:14Z</dcterms:modified>
</cp:coreProperties>
</file>