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C927A2-3072-4CB3-ABE8-0BED8A8C0E0F}" type="datetimeFigureOut">
              <a:rPr lang="ru-RU" smtClean="0"/>
              <a:pPr/>
              <a:t>21.11.2012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25EB8-713F-4F87-85A1-344369ABE4D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25EB8-713F-4F87-85A1-344369ABE4DC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82ECA-5F3E-4CFD-8395-581EFE18D0BA}" type="datetimeFigureOut">
              <a:rPr lang="ru-RU" smtClean="0"/>
              <a:pPr/>
              <a:t>21.11.2012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32A3FE-0FB6-47E2-B1F4-D1DCFAD0565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82ECA-5F3E-4CFD-8395-581EFE18D0BA}" type="datetimeFigureOut">
              <a:rPr lang="ru-RU" smtClean="0"/>
              <a:pPr/>
              <a:t>21.11.2012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2A3FE-0FB6-47E2-B1F4-D1DCFAD0565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82ECA-5F3E-4CFD-8395-581EFE18D0BA}" type="datetimeFigureOut">
              <a:rPr lang="ru-RU" smtClean="0"/>
              <a:pPr/>
              <a:t>21.11.2012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2A3FE-0FB6-47E2-B1F4-D1DCFAD0565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9782ECA-5F3E-4CFD-8395-581EFE18D0BA}" type="datetimeFigureOut">
              <a:rPr lang="ru-RU" smtClean="0"/>
              <a:pPr/>
              <a:t>21.11.2012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932A3FE-0FB6-47E2-B1F4-D1DCFAD0565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82ECA-5F3E-4CFD-8395-581EFE18D0BA}" type="datetimeFigureOut">
              <a:rPr lang="ru-RU" smtClean="0"/>
              <a:pPr/>
              <a:t>21.11.2012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2A3FE-0FB6-47E2-B1F4-D1DCFAD0565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82ECA-5F3E-4CFD-8395-581EFE18D0BA}" type="datetimeFigureOut">
              <a:rPr lang="ru-RU" smtClean="0"/>
              <a:pPr/>
              <a:t>21.11.2012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2A3FE-0FB6-47E2-B1F4-D1DCFAD0565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2A3FE-0FB6-47E2-B1F4-D1DCFAD0565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82ECA-5F3E-4CFD-8395-581EFE18D0BA}" type="datetimeFigureOut">
              <a:rPr lang="ru-RU" smtClean="0"/>
              <a:pPr/>
              <a:t>21.11.2012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82ECA-5F3E-4CFD-8395-581EFE18D0BA}" type="datetimeFigureOut">
              <a:rPr lang="ru-RU" smtClean="0"/>
              <a:pPr/>
              <a:t>21.11.2012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2A3FE-0FB6-47E2-B1F4-D1DCFAD0565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82ECA-5F3E-4CFD-8395-581EFE18D0BA}" type="datetimeFigureOut">
              <a:rPr lang="ru-RU" smtClean="0"/>
              <a:pPr/>
              <a:t>21.11.2012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2A3FE-0FB6-47E2-B1F4-D1DCFAD0565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9782ECA-5F3E-4CFD-8395-581EFE18D0BA}" type="datetimeFigureOut">
              <a:rPr lang="ru-RU" smtClean="0"/>
              <a:pPr/>
              <a:t>21.11.2012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932A3FE-0FB6-47E2-B1F4-D1DCFAD0565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82ECA-5F3E-4CFD-8395-581EFE18D0BA}" type="datetimeFigureOut">
              <a:rPr lang="ru-RU" smtClean="0"/>
              <a:pPr/>
              <a:t>21.11.2012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32A3FE-0FB6-47E2-B1F4-D1DCFAD0565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9782ECA-5F3E-4CFD-8395-581EFE18D0BA}" type="datetimeFigureOut">
              <a:rPr lang="ru-RU" smtClean="0"/>
              <a:pPr/>
              <a:t>21.11.2012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932A3FE-0FB6-47E2-B1F4-D1DCFAD0565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75656" y="2204864"/>
            <a:ext cx="6264696" cy="1397769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Stop">
              <a:avLst>
                <a:gd name="adj" fmla="val 27013"/>
              </a:avLst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5400" b="1" dirty="0">
                <a:ln w="50800"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</a:rPr>
              <a:t>П</a:t>
            </a:r>
            <a:r>
              <a:rPr lang="ru-RU" sz="5400" b="1" cap="none" spc="0" dirty="0" smtClean="0">
                <a:ln w="50800"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/>
              </a:rPr>
              <a:t>ирамида</a:t>
            </a:r>
            <a:endParaRPr lang="ru-RU" sz="5400" b="1" cap="none" spc="0" dirty="0">
              <a:ln w="50800">
                <a:solidFill>
                  <a:schemeClr val="accent4">
                    <a:lumMod val="75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95936" y="404664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№3</a:t>
            </a:r>
            <a:endParaRPr lang="ru-RU" sz="2400" b="1" i="1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980728"/>
            <a:ext cx="24482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Дано:</a:t>
            </a:r>
            <a:endParaRPr lang="en-US" sz="2000" b="1" i="1" dirty="0" smtClean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ABCDS-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правильная пирамида.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AB=BC=AC=1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см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ru-RU" baseline="-25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бок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=3см</a:t>
            </a:r>
            <a:r>
              <a:rPr lang="ru-RU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2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endParaRPr lang="ru-RU" sz="2000" b="1" i="1" dirty="0" smtClean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Найти: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V-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?</a:t>
            </a:r>
          </a:p>
          <a:p>
            <a:r>
              <a:rPr lang="ru-RU" b="1" dirty="0" smtClean="0"/>
              <a:t> </a:t>
            </a:r>
            <a:endParaRPr lang="en-US" b="1" dirty="0" smtClean="0"/>
          </a:p>
          <a:p>
            <a:endParaRPr lang="en-US" b="1" dirty="0" smtClean="0"/>
          </a:p>
          <a:p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283968" y="3718679"/>
            <a:ext cx="439248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ru-RU" baseline="-25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бок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=1/2·p·l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p=3a=3·1=3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см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l=S</a:t>
            </a:r>
            <a:r>
              <a:rPr lang="ru-RU" baseline="-25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бок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/(p/2)=3/(3/2)=2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см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r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=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√3/6=√3/6см</a:t>
            </a:r>
          </a:p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Рассмотрим ∆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SKO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. По теореме Пифагора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SO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=√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SK</a:t>
            </a:r>
            <a:r>
              <a:rPr lang="ru-RU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2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-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KO</a:t>
            </a:r>
            <a:r>
              <a:rPr lang="ru-RU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2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=√4-3/36=√47/2√3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ru-RU" baseline="-25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осн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=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</a:t>
            </a:r>
            <a:r>
              <a:rPr lang="ru-RU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2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√3/4=1·√3/4=√3/4см</a:t>
            </a:r>
            <a:r>
              <a:rPr lang="ru-RU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2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=1/3·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ru-RU" baseline="-25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осн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·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h=1/3·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√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3/4·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√47/2√3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=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√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141/24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√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3=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√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47/24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см</a:t>
            </a:r>
            <a:r>
              <a:rPr lang="ru-RU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3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580112" y="3284984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Решение:</a:t>
            </a:r>
            <a:endParaRPr lang="ru-RU" sz="2000" b="1" i="1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552" y="5589240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Ответ: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√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47/24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см</a:t>
            </a:r>
            <a:r>
              <a:rPr lang="ru-RU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3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908720"/>
            <a:ext cx="2592288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Посдедня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220072" y="4005064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Презентация ученицы 11 класса «а» 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Школы №531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Либиной Марии.</a:t>
            </a:r>
            <a:endParaRPr lang="ru-RU" sz="24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19872" y="609329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г.Москва 2012г.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27584" y="764704"/>
            <a:ext cx="77048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  <a:latin typeface="Comic Sans MS" pitchFamily="66" charset="0"/>
                <a:cs typeface="AngsanaUPC" pitchFamily="18" charset="-34"/>
              </a:rPr>
              <a:t>Пирамидой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  <a:cs typeface="AngsanaUPC" pitchFamily="18" charset="-34"/>
              </a:rPr>
              <a:t> 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  <a:cs typeface="AngsanaUPC" pitchFamily="18" charset="-34"/>
              </a:rPr>
              <a:t>называется многогранник, который состоит из плоского многоугольника 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  <a:cs typeface="AngsanaUPC" pitchFamily="18" charset="-34"/>
              </a:rPr>
              <a:t>– </a:t>
            </a:r>
            <a:r>
              <a:rPr lang="ru-RU" sz="2400" b="1" dirty="0" smtClean="0">
                <a:solidFill>
                  <a:srgbClr val="00B050"/>
                </a:solidFill>
                <a:latin typeface="Comic Sans MS" pitchFamily="66" charset="0"/>
                <a:cs typeface="AngsanaUPC" pitchFamily="18" charset="-34"/>
              </a:rPr>
              <a:t>основания пирамиды, 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  <a:cs typeface="AngsanaUPC" pitchFamily="18" charset="-34"/>
              </a:rPr>
              <a:t>точки, не лежащей в плоскости основания 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  <a:cs typeface="AngsanaUPC" pitchFamily="18" charset="-34"/>
              </a:rPr>
              <a:t>– </a:t>
            </a:r>
            <a:r>
              <a:rPr lang="ru-RU" sz="2400" b="1" dirty="0" smtClean="0">
                <a:solidFill>
                  <a:srgbClr val="00B050"/>
                </a:solidFill>
                <a:latin typeface="Comic Sans MS" pitchFamily="66" charset="0"/>
                <a:cs typeface="AngsanaUPC" pitchFamily="18" charset="-34"/>
              </a:rPr>
              <a:t>вершины пирамиды 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  <a:cs typeface="AngsanaUPC" pitchFamily="18" charset="-34"/>
              </a:rPr>
              <a:t>и всех отрезков, соединяющих вершину пирамиды с точками основания.</a:t>
            </a:r>
            <a:endParaRPr lang="ru-RU" sz="2400" dirty="0">
              <a:solidFill>
                <a:schemeClr val="accent4">
                  <a:lumMod val="75000"/>
                </a:schemeClr>
              </a:solidFill>
              <a:latin typeface="Comic Sans MS" pitchFamily="66" charset="0"/>
              <a:cs typeface="AngsanaUPC" pitchFamily="18" charset="-34"/>
            </a:endParaRPr>
          </a:p>
        </p:txBody>
      </p:sp>
      <p:pic>
        <p:nvPicPr>
          <p:cNvPr id="10" name="Рисунок 9" descr="img67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3068960"/>
            <a:ext cx="6336704" cy="324036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3568" y="908720"/>
            <a:ext cx="80648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 Отрезки, соединяющие вершину пирамиды с вершинами основания, называются </a:t>
            </a:r>
            <a:r>
              <a:rPr lang="ru-RU" sz="2400" b="1" dirty="0" smtClean="0">
                <a:solidFill>
                  <a:srgbClr val="00B050"/>
                </a:solidFill>
                <a:latin typeface="Comic Sans MS" pitchFamily="66" charset="0"/>
              </a:rPr>
              <a:t>боковыми ребрами.</a:t>
            </a:r>
          </a:p>
          <a:p>
            <a:pPr>
              <a:buFont typeface="Arial" pitchFamily="34" charset="0"/>
              <a:buChar char="•"/>
            </a:pPr>
            <a:endParaRPr lang="ru-RU" sz="2400" b="1" dirty="0">
              <a:solidFill>
                <a:srgbClr val="00B050"/>
              </a:solidFill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2400" b="1" dirty="0" smtClean="0">
                <a:solidFill>
                  <a:srgbClr val="00B050"/>
                </a:solidFill>
                <a:latin typeface="Comic Sans MS" pitchFamily="66" charset="0"/>
              </a:rPr>
              <a:t>Высотой пирамиды 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называется перпендикуляр, опущенный из вершины пирамиды на плоскость основания.</a:t>
            </a:r>
            <a:endParaRPr lang="ru-RU" sz="2400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ru-RU" sz="2400" b="1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ru-RU" sz="2400" b="1" dirty="0">
              <a:solidFill>
                <a:srgbClr val="00B050"/>
              </a:solidFill>
              <a:latin typeface="Comic Sans MS" pitchFamily="66" charset="0"/>
            </a:endParaRPr>
          </a:p>
          <a:p>
            <a:endParaRPr lang="ru-RU" sz="2400" b="1" dirty="0" smtClean="0">
              <a:solidFill>
                <a:schemeClr val="accent4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7" name="Рисунок 6" descr="пирамида 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3789040"/>
            <a:ext cx="3816424" cy="252028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1196752"/>
            <a:ext cx="29523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Пирамида называется </a:t>
            </a:r>
            <a:r>
              <a:rPr lang="ru-RU" sz="2400" b="1" dirty="0" smtClean="0">
                <a:solidFill>
                  <a:srgbClr val="00B050"/>
                </a:solidFill>
                <a:latin typeface="Comic Sans MS" pitchFamily="66" charset="0"/>
              </a:rPr>
              <a:t>правильной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, если ее основание 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–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 правильный многоугольник, а высота проходит через центр основания.</a:t>
            </a:r>
            <a:endParaRPr lang="ru-RU" sz="2400" dirty="0">
              <a:solidFill>
                <a:schemeClr val="accent4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5" name="Рисунок 4" descr="пирамида 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1412776"/>
            <a:ext cx="3600400" cy="36004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980728"/>
            <a:ext cx="4104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Теорема:</a:t>
            </a:r>
          </a:p>
          <a:p>
            <a:endParaRPr lang="ru-RU" sz="2400" b="1" i="1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1187624" y="1340768"/>
            <a:ext cx="1368152" cy="273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71600" y="1484784"/>
            <a:ext cx="75608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  <a:latin typeface="Comic Sans MS" pitchFamily="66" charset="0"/>
              </a:rPr>
              <a:t>Плоскость, пересекающая пирамиду и параллельная ее основанию, отсекает подобную теорему.</a:t>
            </a:r>
          </a:p>
          <a:p>
            <a:endParaRPr lang="ru-RU" sz="2400" b="1" dirty="0">
              <a:solidFill>
                <a:srgbClr val="00B050"/>
              </a:solidFill>
              <a:latin typeface="Comic Sans MS" pitchFamily="66" charset="0"/>
            </a:endParaRPr>
          </a:p>
          <a:p>
            <a:endParaRPr lang="ru-RU" sz="24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1600" y="2924944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Другая часть пирамиды представляет собой</a:t>
            </a:r>
          </a:p>
          <a:p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м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ногогранник, который называется </a:t>
            </a:r>
            <a:r>
              <a:rPr lang="ru-RU" sz="2400" b="1" dirty="0" smtClean="0">
                <a:solidFill>
                  <a:srgbClr val="00B050"/>
                </a:solidFill>
                <a:latin typeface="Comic Sans MS" pitchFamily="66" charset="0"/>
              </a:rPr>
              <a:t>усеченная пирамида.</a:t>
            </a:r>
            <a:endParaRPr lang="ru-RU" sz="2400" dirty="0">
              <a:solidFill>
                <a:schemeClr val="accent4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8" name="Рисунок 7" descr="усеченная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4293096"/>
            <a:ext cx="5048250" cy="1695450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980728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620688"/>
            <a:ext cx="70588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сновные формулы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187624" y="1340768"/>
            <a:ext cx="66967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87624" y="1412776"/>
            <a:ext cx="69847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Произвольная пирамида:</a:t>
            </a:r>
          </a:p>
          <a:p>
            <a:pPr>
              <a:buFont typeface="Arial" pitchFamily="34" charset="0"/>
              <a:buChar char="•"/>
            </a:pPr>
            <a:endParaRPr lang="ru-RU" sz="2400" b="1" dirty="0">
              <a:solidFill>
                <a:schemeClr val="accent4">
                  <a:lumMod val="75000"/>
                </a:schemeClr>
              </a:solidFill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ru-RU" sz="2400" b="1" dirty="0" smtClean="0">
              <a:solidFill>
                <a:schemeClr val="accent4">
                  <a:lumMod val="75000"/>
                </a:schemeClr>
              </a:solidFill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Правильная пирамида:</a:t>
            </a:r>
          </a:p>
          <a:p>
            <a:pPr>
              <a:buFont typeface="Arial" pitchFamily="34" charset="0"/>
              <a:buChar char="•"/>
            </a:pPr>
            <a:endParaRPr lang="ru-RU" sz="2400" b="1" dirty="0">
              <a:solidFill>
                <a:schemeClr val="accent4">
                  <a:lumMod val="75000"/>
                </a:schemeClr>
              </a:solidFill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ru-RU" sz="2400" b="1" dirty="0" smtClean="0">
              <a:solidFill>
                <a:schemeClr val="accent4">
                  <a:lumMod val="75000"/>
                </a:schemeClr>
              </a:solidFill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Произвольная усеченная пирамида:</a:t>
            </a:r>
          </a:p>
          <a:p>
            <a:pPr>
              <a:buFont typeface="Arial" pitchFamily="34" charset="0"/>
              <a:buChar char="•"/>
            </a:pPr>
            <a:endParaRPr lang="ru-RU" sz="2400" b="1" dirty="0">
              <a:solidFill>
                <a:schemeClr val="accent4">
                  <a:lumMod val="75000"/>
                </a:schemeClr>
              </a:solidFill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ru-RU" sz="2400" b="1" dirty="0" smtClean="0">
              <a:solidFill>
                <a:schemeClr val="accent4">
                  <a:lumMod val="75000"/>
                </a:schemeClr>
              </a:solidFill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Правильная усеченная пирамида:</a:t>
            </a:r>
          </a:p>
          <a:p>
            <a:pPr>
              <a:buFont typeface="Arial" pitchFamily="34" charset="0"/>
              <a:buChar char="•"/>
            </a:pPr>
            <a:endParaRPr lang="ru-RU" sz="2400" b="1" dirty="0" smtClean="0">
              <a:solidFill>
                <a:schemeClr val="accent4">
                  <a:lumMod val="75000"/>
                </a:schemeClr>
              </a:solidFill>
              <a:latin typeface="Comic Sans MS" pitchFamily="66" charset="0"/>
            </a:endParaRPr>
          </a:p>
          <a:p>
            <a:endParaRPr lang="ru-RU" sz="2400" b="1" dirty="0">
              <a:solidFill>
                <a:schemeClr val="accent4">
                  <a:lumMod val="75000"/>
                </a:schemeClr>
              </a:solidFill>
              <a:latin typeface="Comic Sans MS" pitchFamily="66" charset="0"/>
            </a:endParaRPr>
          </a:p>
          <a:p>
            <a:endParaRPr lang="ru-RU" sz="2400" b="1" dirty="0" smtClean="0">
              <a:solidFill>
                <a:schemeClr val="accent4">
                  <a:lumMod val="75000"/>
                </a:schemeClr>
              </a:solidFill>
              <a:latin typeface="Comic Sans MS" pitchFamily="66" charset="0"/>
            </a:endParaRPr>
          </a:p>
          <a:p>
            <a:endParaRPr lang="ru-RU" sz="2400" b="1" dirty="0">
              <a:solidFill>
                <a:schemeClr val="accent4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8" name="Рисунок 7" descr="формула 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2420888"/>
            <a:ext cx="1944216" cy="1296144"/>
          </a:xfrm>
          <a:prstGeom prst="rect">
            <a:avLst/>
          </a:prstGeom>
        </p:spPr>
      </p:pic>
      <p:pic>
        <p:nvPicPr>
          <p:cNvPr id="9" name="Рисунок 8" descr="формула 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15816" y="4005064"/>
            <a:ext cx="2520280" cy="864096"/>
          </a:xfrm>
          <a:prstGeom prst="rect">
            <a:avLst/>
          </a:prstGeom>
        </p:spPr>
      </p:pic>
      <p:pic>
        <p:nvPicPr>
          <p:cNvPr id="10" name="Рисунок 9" descr="формула 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15816" y="5445224"/>
            <a:ext cx="2592288" cy="720080"/>
          </a:xfrm>
          <a:prstGeom prst="rect">
            <a:avLst/>
          </a:prstGeom>
        </p:spPr>
      </p:pic>
      <p:pic>
        <p:nvPicPr>
          <p:cNvPr id="11" name="Рисунок 10" descr="формула 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43808" y="1916832"/>
            <a:ext cx="2016224" cy="72008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548680"/>
            <a:ext cx="65527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История пирамиды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43608" y="1340768"/>
            <a:ext cx="669674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Начало геометрии пирамиды было положено в Древнем Египте и Вавилоне, однако активное развитие получило в Древней Греции. Первый, кто установил, чему равен объем пирамиды, 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был Демокрит, а 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доказал 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Евдокс Книдский. 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Древнегреческий математик 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Евклид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 систематизировал знания о пирамиде в XII томе 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своих «Начал», а 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также вывел первое определение пирамиды: </a:t>
            </a:r>
            <a:r>
              <a:rPr lang="ru-RU" sz="2400" b="1" dirty="0">
                <a:solidFill>
                  <a:srgbClr val="00B050"/>
                </a:solidFill>
                <a:latin typeface="Comic Sans MS" pitchFamily="66" charset="0"/>
              </a:rPr>
              <a:t>телесная фигура, ограниченная плоскостями, которые от одной плоскости сходятся в одной точке</a:t>
            </a:r>
            <a:r>
              <a:rPr lang="ru-RU" sz="2400" dirty="0">
                <a:solidFill>
                  <a:srgbClr val="00B050"/>
                </a:solidFill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15816" y="332656"/>
            <a:ext cx="31683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>
                  <a:solidFill>
                    <a:schemeClr val="accent4">
                      <a:lumMod val="75000"/>
                    </a:schemeClr>
                  </a:solidFill>
                </a:ln>
                <a:solidFill>
                  <a:srgbClr val="00B05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Задачи</a:t>
            </a:r>
            <a:endParaRPr lang="ru-RU" sz="5400" b="1" cap="all" spc="0" dirty="0">
              <a:ln w="0">
                <a:solidFill>
                  <a:schemeClr val="accent4">
                    <a:lumMod val="75000"/>
                  </a:schemeClr>
                </a:solidFill>
              </a:ln>
              <a:solidFill>
                <a:srgbClr val="00B05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39952" y="1340768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№1</a:t>
            </a:r>
            <a:endParaRPr lang="ru-RU" sz="2400" b="1" i="1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1196752"/>
            <a:ext cx="23762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Дано: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ABCS-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правильный тетраэдр</a:t>
            </a:r>
          </a:p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Радиус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=R</a:t>
            </a:r>
          </a:p>
          <a:p>
            <a:endParaRPr lang="en-US" sz="2000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Найти: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V-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?</a:t>
            </a:r>
            <a:endParaRPr lang="en-US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11" name="Рисунок 10" descr="прав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6096" y="1268760"/>
            <a:ext cx="2924583" cy="233395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076056" y="3645024"/>
            <a:ext cx="363691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Решение:</a:t>
            </a:r>
          </a:p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Пусть ребра тетраэдра равны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.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R=a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√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3/3,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значит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a=R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√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3. </a:t>
            </a:r>
          </a:p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По т.Пифагора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SH=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√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SA</a:t>
            </a:r>
            <a:r>
              <a:rPr lang="en-US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2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-AH</a:t>
            </a:r>
            <a:r>
              <a:rPr lang="en-US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2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=√a</a:t>
            </a:r>
            <a:r>
              <a:rPr lang="en-US" baseline="30000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2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-R</a:t>
            </a:r>
            <a:r>
              <a:rPr lang="en-US" baseline="30000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2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=√3R</a:t>
            </a:r>
            <a:r>
              <a:rPr lang="en-US" baseline="30000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2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-R</a:t>
            </a:r>
            <a:r>
              <a:rPr lang="en-US" baseline="30000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2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=R√2.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ru-RU" baseline="-25000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осн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=a</a:t>
            </a:r>
            <a:r>
              <a:rPr lang="en-US" baseline="30000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2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√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3/4=3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√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3R</a:t>
            </a:r>
            <a:r>
              <a:rPr lang="en-US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2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/4</a:t>
            </a:r>
          </a:p>
          <a:p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V=1/3·S</a:t>
            </a:r>
            <a:r>
              <a:rPr lang="ru-RU" baseline="-25000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осн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·h=3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√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3R</a:t>
            </a:r>
            <a:r>
              <a:rPr lang="en-US" baseline="30000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2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/4·R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√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2·1/3=R</a:t>
            </a:r>
            <a:r>
              <a:rPr lang="en-US" baseline="30000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3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√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6/4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endParaRPr lang="en-US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55576" y="5805264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Ответ</a:t>
            </a: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: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R</a:t>
            </a:r>
            <a:r>
              <a:rPr lang="en-US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3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√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6/4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51920" y="98072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№2</a:t>
            </a:r>
            <a:endParaRPr lang="ru-RU" sz="2400" b="1" i="1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980728"/>
            <a:ext cx="252028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Дано:</a:t>
            </a:r>
            <a:endParaRPr lang="en-US" sz="2000" b="1" i="1" dirty="0" smtClean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ABCDS-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правильная пирамида.</a:t>
            </a:r>
            <a:endParaRPr lang="en-US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SA=SB=SC=SD=AC=BD=a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Найти: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</a:t>
            </a:r>
            <a:r>
              <a:rPr lang="ru-RU" baseline="-25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полн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-?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V-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?</a:t>
            </a:r>
          </a:p>
          <a:p>
            <a:endParaRPr lang="ru-RU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548680"/>
            <a:ext cx="247650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2339752" y="3645025"/>
            <a:ext cx="680424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Пусть сторона квадрата равна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. Тогда диагональ квадрата равна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√2. Значит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SA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=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SB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=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SC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=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SD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=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√2.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S</a:t>
            </a:r>
            <a:r>
              <a:rPr lang="ru-RU" baseline="-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осн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=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ru-RU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=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ru-RU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/2. 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Рассмотрим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 ∆SOA.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По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теореме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Пифагора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 SO=√SA</a:t>
            </a:r>
            <a:r>
              <a:rPr lang="en-US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-AO</a:t>
            </a:r>
            <a:r>
              <a:rPr lang="en-US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=√a</a:t>
            </a:r>
            <a:r>
              <a:rPr lang="en-US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-(a/2)</a:t>
            </a:r>
            <a:r>
              <a:rPr lang="en-US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=a√3/2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Рассмотрим ∆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SKO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. По теореме Пифагора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SK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=√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SO</a:t>
            </a:r>
            <a:r>
              <a:rPr lang="ru-RU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+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OK</a:t>
            </a:r>
            <a:r>
              <a:rPr lang="ru-RU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=√(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√3/2)</a:t>
            </a:r>
            <a:r>
              <a:rPr lang="ru-RU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+(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/2)</a:t>
            </a:r>
            <a:r>
              <a:rPr lang="ru-RU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=√3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ru-RU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/4+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ru-RU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/8=√7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ru-RU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/8=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√7/2√2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S</a:t>
            </a:r>
            <a:r>
              <a:rPr lang="ru-RU" baseline="-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бок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=1/2·p·l=1/2· a√7/2√2·4a/√2=a</a:t>
            </a:r>
            <a:r>
              <a:rPr lang="en-US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√7/2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S</a:t>
            </a:r>
            <a:r>
              <a:rPr lang="ru-RU" baseline="-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полн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= a</a:t>
            </a:r>
            <a:r>
              <a:rPr lang="en-US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√7/2+a</a:t>
            </a:r>
            <a:r>
              <a:rPr lang="en-US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/2=a</a:t>
            </a:r>
            <a:r>
              <a:rPr lang="en-US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(√7+1)/2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V=1/3·S</a:t>
            </a:r>
            <a:r>
              <a:rPr lang="ru-RU" baseline="-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осн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·h=1/3· a</a:t>
            </a:r>
            <a:r>
              <a:rPr lang="en-US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/2· a√3/2=a</a:t>
            </a:r>
            <a:r>
              <a:rPr lang="en-US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/4√3=a</a:t>
            </a:r>
            <a:r>
              <a:rPr lang="en-US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√3/12</a:t>
            </a:r>
            <a:endParaRPr lang="en-US" dirty="0" smtClean="0">
              <a:solidFill>
                <a:schemeClr val="accent4">
                  <a:lumMod val="50000"/>
                </a:schemeClr>
              </a:solidFill>
              <a:latin typeface="Comic Sans MS" pitchFamily="66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4283968" y="3284984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Решение:</a:t>
            </a:r>
            <a:endParaRPr lang="ru-RU" sz="2000" b="1" i="1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3568" y="4941168"/>
            <a:ext cx="108012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Ответ: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en-US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(√7+1)/2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,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 a</a:t>
            </a:r>
            <a:r>
              <a:rPr lang="en-US" baseline="30000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√3/12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426</TotalTime>
  <Words>503</Words>
  <Application>Microsoft Office PowerPoint</Application>
  <PresentationFormat>Экран (4:3)</PresentationFormat>
  <Paragraphs>88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Мышь</dc:creator>
  <cp:lastModifiedBy>Мышь</cp:lastModifiedBy>
  <cp:revision>46</cp:revision>
  <dcterms:created xsi:type="dcterms:W3CDTF">2012-11-19T18:37:07Z</dcterms:created>
  <dcterms:modified xsi:type="dcterms:W3CDTF">2012-11-21T09:42:52Z</dcterms:modified>
</cp:coreProperties>
</file>