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00FF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707" autoAdjust="0"/>
  </p:normalViewPr>
  <p:slideViewPr>
    <p:cSldViewPr>
      <p:cViewPr varScale="1">
        <p:scale>
          <a:sx n="88" d="100"/>
          <a:sy n="88" d="100"/>
        </p:scale>
        <p:origin x="-5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126928-8432-4973-A99B-BA7052647862}" type="datetimeFigureOut">
              <a:rPr lang="ru-RU" smtClean="0"/>
              <a:pPr/>
              <a:t>06.11.2010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8A4052-D2C7-4F41-B320-280D89572D4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4052-D2C7-4F41-B320-280D89572D43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EAF463A-BC7C-46EE-9F1E-7F377CCA4891}" type="datetimeFigureOut">
              <a:rPr lang="en-US" smtClean="0"/>
              <a:pPr/>
              <a:t>11/6/2010</a:t>
            </a:fld>
            <a:endParaRPr lang="en-US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Click="0" advTm="6000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11/6/2010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Click="0" advTm="6000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11/6/2010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Click="0" advTm="6000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11/6/2010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Click="0" advTm="6000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11/6/2010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6000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11/6/2010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Click="0" advTm="6000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11/6/2010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6000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11/6/2010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Click="0" advTm="6000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11/6/2010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Click="0" advTm="6000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EAF463A-BC7C-46EE-9F1E-7F377CCA4891}" type="datetimeFigureOut">
              <a:rPr lang="en-US" smtClean="0"/>
              <a:pPr/>
              <a:t>11/6/2010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6000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EAF463A-BC7C-46EE-9F1E-7F377CCA4891}" type="datetimeFigureOut">
              <a:rPr lang="en-US" smtClean="0"/>
              <a:pPr/>
              <a:t>11/6/2010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6000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11/6/2010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advClick="0" advTm="6000">
    <p:wheel spokes="1"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isometricOffAxis1Right"/>
              <a:lightRig rig="threePt" dir="t"/>
            </a:scene3d>
          </a:bodyPr>
          <a:lstStyle/>
          <a:p>
            <a:r>
              <a:rPr lang="ru-RU" b="1" i="1" dirty="0" smtClean="0"/>
              <a:t>       </a:t>
            </a:r>
            <a:endParaRPr lang="ru-RU" b="1" i="1" u="sng" dirty="0">
              <a:solidFill>
                <a:srgbClr val="FF33CC"/>
              </a:solidFill>
              <a:effectLst>
                <a:outerShdw blurRad="139700" dist="114300" dir="15120000" sx="102000" sy="102000" algn="tl" rotWithShape="0">
                  <a:srgbClr val="000000">
                    <a:alpha val="46000"/>
                  </a:srgbClr>
                </a:outerShdw>
              </a:effectLst>
            </a:endParaRPr>
          </a:p>
        </p:txBody>
      </p:sp>
      <p:pic>
        <p:nvPicPr>
          <p:cNvPr id="1026" name="Picture 2" descr="C:\Documents and Settings\п\Рабочий стол\d30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264792">
            <a:off x="161256" y="2202754"/>
            <a:ext cx="4724399" cy="3543299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 rot="20902974">
            <a:off x="5410200" y="2362200"/>
            <a:ext cx="28194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√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X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 rot="835270">
            <a:off x="5998007" y="3661449"/>
            <a:ext cx="205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√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4=2</a:t>
            </a:r>
            <a:endParaRPr lang="ru-RU" sz="5400" dirty="0"/>
          </a:p>
        </p:txBody>
      </p:sp>
      <p:sp>
        <p:nvSpPr>
          <p:cNvPr id="8" name="TextBox 7"/>
          <p:cNvSpPr txBox="1"/>
          <p:nvPr/>
        </p:nvSpPr>
        <p:spPr>
          <a:xfrm rot="21333562">
            <a:off x="-42799" y="506644"/>
            <a:ext cx="9175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00FF00"/>
                </a:solidFill>
              </a:rPr>
              <a:t>арифметический квадратный корень</a:t>
            </a:r>
            <a:endParaRPr lang="ru-RU" sz="3600" dirty="0"/>
          </a:p>
        </p:txBody>
      </p:sp>
    </p:spTree>
  </p:cSld>
  <p:clrMapOvr>
    <a:masterClrMapping/>
  </p:clrMapOvr>
  <p:transition advClick="0" advTm="6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300"/>
                            </p:stCondLst>
                            <p:childTnLst>
                              <p:par>
                                <p:cTn id="29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600"/>
                            </p:stCondLst>
                            <p:childTnLst>
                              <p:par>
                                <p:cTn id="36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2094706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rgbClr val="00FF00"/>
                </a:solidFill>
              </a:rPr>
              <a:t>Что такое</a:t>
            </a:r>
            <a:r>
              <a:rPr lang="en-US" sz="3600" b="1" i="1" dirty="0" smtClean="0">
                <a:solidFill>
                  <a:srgbClr val="00FF00"/>
                </a:solidFill>
              </a:rPr>
              <a:t> </a:t>
            </a:r>
            <a:r>
              <a:rPr lang="ru-RU" sz="3600" b="1" i="1" dirty="0" smtClean="0">
                <a:solidFill>
                  <a:srgbClr val="00FF00"/>
                </a:solidFill>
              </a:rPr>
              <a:t>арифметический квадратный корень и с чем его едят</a:t>
            </a:r>
            <a:r>
              <a:rPr lang="en-US" sz="3600" b="1" i="1" dirty="0" smtClean="0">
                <a:solidFill>
                  <a:srgbClr val="00FF00"/>
                </a:solidFill>
              </a:rPr>
              <a:t> ?</a:t>
            </a:r>
            <a:endParaRPr lang="ru-RU" sz="3600" b="1" i="1" dirty="0">
              <a:solidFill>
                <a:srgbClr val="00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57400" y="2971801"/>
            <a:ext cx="3581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Арифметическим            квадратным корнем из числа </a:t>
            </a:r>
            <a:r>
              <a:rPr lang="en-US" dirty="0" smtClean="0"/>
              <a:t>b</a:t>
            </a:r>
            <a:r>
              <a:rPr lang="ru-RU" dirty="0" smtClean="0"/>
              <a:t> называют такое не отрицательное число квадрат которого равен </a:t>
            </a:r>
            <a:r>
              <a:rPr lang="en-US" dirty="0" smtClean="0"/>
              <a:t>a</a:t>
            </a:r>
            <a:endParaRPr lang="ru-RU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52400" y="30480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определение: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5562600"/>
            <a:ext cx="845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B0F0"/>
                </a:solidFill>
              </a:rPr>
              <a:t>извлечения квадратного корня из любого действительного числа возможно, но для этого нужны комплексные числа</a:t>
            </a:r>
            <a:r>
              <a:rPr lang="en-US" b="1" i="1" dirty="0" smtClean="0">
                <a:solidFill>
                  <a:srgbClr val="00B0F0"/>
                </a:solidFill>
              </a:rPr>
              <a:t>( </a:t>
            </a:r>
            <a:r>
              <a:rPr lang="ru-RU" b="1" i="1" dirty="0" smtClean="0">
                <a:solidFill>
                  <a:srgbClr val="00B0F0"/>
                </a:solidFill>
              </a:rPr>
              <a:t>мнимые единицы)</a:t>
            </a:r>
            <a:endParaRPr lang="ru-RU" b="1" i="1" dirty="0">
              <a:solidFill>
                <a:srgbClr val="00B0F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20459694">
            <a:off x="6477000" y="2209800"/>
            <a:ext cx="1447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√</a:t>
            </a:r>
            <a:endParaRPr lang="ru-RU" sz="20000" dirty="0"/>
          </a:p>
        </p:txBody>
      </p:sp>
    </p:spTree>
  </p:cSld>
  <p:clrMapOvr>
    <a:masterClrMapping/>
  </p:clrMapOvr>
  <p:transition advClick="0" advTm="1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 rot="20878158">
            <a:off x="685800" y="2297668"/>
            <a:ext cx="3048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/>
              <a:t>Пр.№1</a:t>
            </a:r>
            <a:endParaRPr lang="ru-RU" sz="6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Wave2">
              <a:avLst/>
            </a:prstTxWarp>
            <a:normAutofit/>
          </a:bodyPr>
          <a:lstStyle/>
          <a:p>
            <a:r>
              <a:rPr lang="ru-RU" sz="4400" dirty="0" smtClean="0">
                <a:ln w="6350">
                  <a:solidFill>
                    <a:schemeClr val="tx1"/>
                  </a:solidFill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Примеры</a:t>
            </a:r>
            <a:r>
              <a:rPr lang="ru-RU" dirty="0" smtClean="0">
                <a:ln w="6350">
                  <a:solidFill>
                    <a:schemeClr val="tx1"/>
                  </a:solidFill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 решений</a:t>
            </a:r>
            <a:endParaRPr lang="ru-RU" dirty="0">
              <a:ln w="6350">
                <a:solidFill>
                  <a:schemeClr val="tx1"/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6000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276600"/>
            <a:ext cx="9450585" cy="1644169"/>
          </a:xfrm>
        </p:spPr>
        <p:txBody>
          <a:bodyPr>
            <a:normAutofit fontScale="90000"/>
          </a:bodyPr>
          <a:lstStyle/>
          <a:p>
            <a:r>
              <a:rPr lang="ru-RU" sz="4400" i="1" dirty="0" smtClean="0">
                <a:solidFill>
                  <a:srgbClr val="FFFF00"/>
                </a:solidFill>
                <a:latin typeface="Candara" pitchFamily="34" charset="0"/>
                <a:ea typeface="Adobe Heiti Std R" pitchFamily="34" charset="-128"/>
              </a:rPr>
              <a:t> </a:t>
            </a:r>
            <a:r>
              <a:rPr lang="ru-RU" sz="7300" b="1" i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  <a:latin typeface="Candara" pitchFamily="34" charset="0"/>
                <a:ea typeface="Adobe Heiti Std R" pitchFamily="34" charset="-128"/>
              </a:rPr>
              <a:t>Свойства </a:t>
            </a:r>
            <a:br>
              <a:rPr lang="ru-RU" sz="7300" b="1" i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  <a:latin typeface="Candara" pitchFamily="34" charset="0"/>
                <a:ea typeface="Adobe Heiti Std R" pitchFamily="34" charset="-128"/>
              </a:rPr>
            </a:br>
            <a:r>
              <a:rPr lang="ru-RU" sz="7300" b="1" i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  <a:latin typeface="Candara" pitchFamily="34" charset="0"/>
                <a:ea typeface="Adobe Heiti Std R" pitchFamily="34" charset="-128"/>
              </a:rPr>
              <a:t/>
            </a:r>
            <a:br>
              <a:rPr lang="ru-RU" sz="7300" b="1" i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  <a:latin typeface="Candara" pitchFamily="34" charset="0"/>
                <a:ea typeface="Adobe Heiti Std R" pitchFamily="34" charset="-128"/>
              </a:rPr>
            </a:br>
            <a:r>
              <a:rPr lang="ru-RU" sz="7300" b="1" i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  <a:latin typeface="Candara" pitchFamily="34" charset="0"/>
                <a:ea typeface="Adobe Heiti Std R" pitchFamily="34" charset="-128"/>
              </a:rPr>
              <a:t>арифметического </a:t>
            </a:r>
            <a:br>
              <a:rPr lang="ru-RU" sz="7300" b="1" i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  <a:latin typeface="Candara" pitchFamily="34" charset="0"/>
                <a:ea typeface="Adobe Heiti Std R" pitchFamily="34" charset="-128"/>
              </a:rPr>
            </a:br>
            <a:r>
              <a:rPr lang="ru-RU" sz="7300" b="1" i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  <a:latin typeface="Candara" pitchFamily="34" charset="0"/>
                <a:ea typeface="Adobe Heiti Std R" pitchFamily="34" charset="-128"/>
              </a:rPr>
              <a:t/>
            </a:r>
            <a:br>
              <a:rPr lang="ru-RU" sz="7300" b="1" i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  <a:latin typeface="Candara" pitchFamily="34" charset="0"/>
                <a:ea typeface="Adobe Heiti Std R" pitchFamily="34" charset="-128"/>
              </a:rPr>
            </a:br>
            <a:r>
              <a:rPr lang="ru-RU" sz="7300" b="1" i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  <a:latin typeface="Candara" pitchFamily="34" charset="0"/>
                <a:ea typeface="Adobe Heiti Std R" pitchFamily="34" charset="-128"/>
              </a:rPr>
              <a:t>квадратного корня.</a:t>
            </a:r>
            <a:br>
              <a:rPr lang="ru-RU" sz="7300" b="1" i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  <a:latin typeface="Candara" pitchFamily="34" charset="0"/>
                <a:ea typeface="Adobe Heiti Std R" pitchFamily="34" charset="-128"/>
              </a:rPr>
            </a:br>
            <a:r>
              <a:rPr lang="ru-RU" sz="73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  <a:latin typeface="Candara" pitchFamily="34" charset="0"/>
                <a:ea typeface="Adobe Heiti Std R" pitchFamily="34" charset="-128"/>
              </a:rPr>
              <a:t/>
            </a:r>
            <a:br>
              <a:rPr lang="ru-RU" sz="73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  <a:latin typeface="Candara" pitchFamily="34" charset="0"/>
                <a:ea typeface="Adobe Heiti Std R" pitchFamily="34" charset="-128"/>
              </a:rPr>
            </a:br>
            <a:endParaRPr lang="ru-RU" sz="7300" dirty="0"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50" endPos="85000" dist="60007" dir="5400000" sy="-100000" algn="bl" rotWithShape="0"/>
              </a:effectLst>
            </a:endParaRPr>
          </a:p>
        </p:txBody>
      </p:sp>
    </p:spTree>
  </p:cSld>
  <p:clrMapOvr>
    <a:masterClrMapping/>
  </p:clrMapOvr>
  <p:transition advClick="0" advTm="800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1431878">
            <a:off x="457200" y="267494"/>
            <a:ext cx="8229600" cy="1399032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ln w="18000">
                  <a:solidFill>
                    <a:srgbClr val="FF33CC"/>
                  </a:solidFill>
                  <a:prstDash val="solid"/>
                  <a:miter lim="800000"/>
                </a:ln>
                <a:solidFill>
                  <a:schemeClr val="tx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1.(√</a:t>
            </a:r>
            <a:r>
              <a:rPr lang="en-US" sz="4400" b="1" dirty="0" smtClean="0">
                <a:ln w="18000">
                  <a:solidFill>
                    <a:srgbClr val="FF33CC"/>
                  </a:solidFill>
                  <a:prstDash val="solid"/>
                  <a:miter lim="800000"/>
                </a:ln>
                <a:solidFill>
                  <a:schemeClr val="tx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a</a:t>
            </a:r>
            <a:r>
              <a:rPr lang="en-US" sz="4400" b="1" baseline="30000" dirty="0" smtClean="0">
                <a:ln w="18000">
                  <a:solidFill>
                    <a:srgbClr val="FF33CC"/>
                  </a:solidFill>
                  <a:prstDash val="solid"/>
                  <a:miter lim="800000"/>
                </a:ln>
                <a:solidFill>
                  <a:schemeClr val="tx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2</a:t>
            </a:r>
            <a:r>
              <a:rPr lang="en-US" sz="4400" b="1" dirty="0" smtClean="0">
                <a:ln w="18000">
                  <a:solidFill>
                    <a:srgbClr val="FF33CC"/>
                  </a:solidFill>
                  <a:prstDash val="solid"/>
                  <a:miter lim="800000"/>
                </a:ln>
                <a:solidFill>
                  <a:schemeClr val="tx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)=</a:t>
            </a:r>
            <a:r>
              <a:rPr lang="ru-RU" sz="4400" b="1" dirty="0" smtClean="0">
                <a:ln w="18000">
                  <a:solidFill>
                    <a:srgbClr val="FF33CC"/>
                  </a:solidFill>
                  <a:prstDash val="solid"/>
                  <a:miter lim="800000"/>
                </a:ln>
                <a:solidFill>
                  <a:schemeClr val="tx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а, для любого </a:t>
            </a:r>
            <a:r>
              <a:rPr lang="en-US" sz="4400" b="1" dirty="0" smtClean="0">
                <a:ln w="18000">
                  <a:solidFill>
                    <a:srgbClr val="FF33CC"/>
                  </a:solidFill>
                  <a:prstDash val="solid"/>
                  <a:miter lim="800000"/>
                </a:ln>
                <a:solidFill>
                  <a:schemeClr val="tx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a≥0 </a:t>
            </a:r>
            <a:r>
              <a:rPr lang="ru-RU" sz="4400" b="1" dirty="0" smtClean="0">
                <a:ln w="18000">
                  <a:solidFill>
                    <a:srgbClr val="FF33CC"/>
                  </a:solidFill>
                  <a:prstDash val="solid"/>
                  <a:miter lim="800000"/>
                </a:ln>
                <a:solidFill>
                  <a:schemeClr val="tx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 rot="520547">
            <a:off x="762000" y="2209800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Пример: (√5</a:t>
            </a:r>
            <a:r>
              <a:rPr lang="ru-RU" sz="2400" b="1" baseline="30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)=5</a:t>
            </a:r>
          </a:p>
        </p:txBody>
      </p:sp>
      <p:pic>
        <p:nvPicPr>
          <p:cNvPr id="16386" name="Picture 2" descr="C:\Documents and Settings\п\Рабочий стол\квадратные корни\SquareRoo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763549">
            <a:off x="4897410" y="2451977"/>
            <a:ext cx="2481920" cy="2539372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8000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300"/>
                            </p:stCondLst>
                            <p:childTnLst>
                              <p:par>
                                <p:cTn id="19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0828999">
            <a:off x="169330" y="1646457"/>
            <a:ext cx="8229600" cy="2449493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n w="18000">
                  <a:solidFill>
                    <a:srgbClr val="FF33CC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/>
            </a:r>
            <a:br>
              <a:rPr lang="en-US" b="1" dirty="0" smtClean="0">
                <a:ln w="18000">
                  <a:solidFill>
                    <a:srgbClr val="FF33CC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</a:br>
            <a:r>
              <a:rPr lang="en-US" b="1" dirty="0" smtClean="0">
                <a:ln w="18000">
                  <a:solidFill>
                    <a:srgbClr val="FF33CC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/>
            </a:r>
            <a:br>
              <a:rPr lang="en-US" b="1" dirty="0" smtClean="0">
                <a:ln w="18000">
                  <a:solidFill>
                    <a:srgbClr val="FF33CC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</a:br>
            <a:r>
              <a:rPr lang="ru-RU" sz="3600" b="1" i="1" dirty="0" smtClean="0">
                <a:ln w="18000">
                  <a:solidFill>
                    <a:srgbClr val="00B0F0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  <a:latin typeface="Bookman Old Style" pitchFamily="18" charset="0"/>
              </a:rPr>
              <a:t>для любого числа а. Здесь |a| — модуль числа а, который равен а, если </a:t>
            </a:r>
            <a:r>
              <a:rPr lang="en-US" sz="3600" b="1" i="1" dirty="0" smtClean="0">
                <a:ln w="18000">
                  <a:solidFill>
                    <a:srgbClr val="00B0F0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  <a:latin typeface="Bookman Old Style" pitchFamily="18" charset="0"/>
              </a:rPr>
              <a:t>a ≥ 0</a:t>
            </a:r>
            <a:r>
              <a:rPr lang="ru-RU" sz="3600" b="1" i="1" dirty="0" smtClean="0">
                <a:ln w="18000">
                  <a:solidFill>
                    <a:srgbClr val="00B0F0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  <a:latin typeface="Bookman Old Style" pitchFamily="18" charset="0"/>
              </a:rPr>
              <a:t> , и равен –а, если а &lt; 0.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 rot="21144598">
            <a:off x="1676400" y="7620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n w="18000">
                  <a:solidFill>
                    <a:srgbClr val="FF33CC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2. √</a:t>
            </a:r>
            <a:r>
              <a:rPr lang="en-US" sz="3600" b="1" dirty="0" smtClean="0">
                <a:ln w="18000">
                  <a:solidFill>
                    <a:srgbClr val="FF33CC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a</a:t>
            </a:r>
            <a:r>
              <a:rPr lang="ru-RU" sz="3600" b="1" baseline="30000" dirty="0" smtClean="0">
                <a:ln w="18000">
                  <a:solidFill>
                    <a:srgbClr val="FF33CC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2</a:t>
            </a:r>
            <a:r>
              <a:rPr lang="ru-RU" sz="3600" b="1" dirty="0" smtClean="0">
                <a:ln w="18000">
                  <a:solidFill>
                    <a:srgbClr val="FF33CC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=|</a:t>
            </a:r>
            <a:r>
              <a:rPr lang="en-US" sz="3600" b="1" dirty="0" smtClean="0">
                <a:ln w="18000">
                  <a:solidFill>
                    <a:srgbClr val="FF33CC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a|</a:t>
            </a:r>
            <a:endParaRPr lang="ru-RU" sz="3600" dirty="0"/>
          </a:p>
        </p:txBody>
      </p:sp>
      <p:sp>
        <p:nvSpPr>
          <p:cNvPr id="4" name="Стрелка вниз 3"/>
          <p:cNvSpPr/>
          <p:nvPr/>
        </p:nvSpPr>
        <p:spPr>
          <a:xfrm>
            <a:off x="6477000" y="4495800"/>
            <a:ext cx="1447800" cy="1905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 advTm="10000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00"/>
                            </p:stCondLst>
                            <p:childTnLst>
                              <p:par>
                                <p:cTn id="11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9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400"/>
                            </p:stCondLst>
                            <p:childTnLst>
                              <p:par>
                                <p:cTn id="23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4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5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364349">
            <a:off x="1447800" y="762000"/>
            <a:ext cx="5791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n w="18000">
                  <a:solidFill>
                    <a:srgbClr val="FF33CC"/>
                  </a:solidFill>
                  <a:prstDash val="solid"/>
                  <a:miter lim="800000"/>
                </a:ln>
                <a:solidFill>
                  <a:schemeClr val="tx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3.√</a:t>
            </a:r>
            <a:r>
              <a:rPr lang="en-US" sz="3600" b="1" dirty="0" smtClean="0">
                <a:ln w="18000">
                  <a:solidFill>
                    <a:srgbClr val="FF33CC"/>
                  </a:solidFill>
                  <a:prstDash val="solid"/>
                  <a:miter lim="800000"/>
                </a:ln>
                <a:solidFill>
                  <a:schemeClr val="tx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a</a:t>
            </a:r>
            <a:r>
              <a:rPr lang="ru-RU" sz="3600" b="1" dirty="0" smtClean="0">
                <a:ln w="18000">
                  <a:solidFill>
                    <a:srgbClr val="FF33CC"/>
                  </a:solidFill>
                  <a:prstDash val="solid"/>
                  <a:miter lim="800000"/>
                </a:ln>
                <a:solidFill>
                  <a:schemeClr val="tx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∙ √</a:t>
            </a:r>
            <a:r>
              <a:rPr lang="en-US" sz="3600" b="1" dirty="0" smtClean="0">
                <a:ln w="18000">
                  <a:solidFill>
                    <a:srgbClr val="FF33CC"/>
                  </a:solidFill>
                  <a:prstDash val="solid"/>
                  <a:miter lim="800000"/>
                </a:ln>
                <a:solidFill>
                  <a:schemeClr val="tx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b</a:t>
            </a:r>
            <a:r>
              <a:rPr lang="ru-RU" sz="3600" b="1" dirty="0" smtClean="0">
                <a:ln w="18000">
                  <a:solidFill>
                    <a:srgbClr val="FF33CC"/>
                  </a:solidFill>
                  <a:prstDash val="solid"/>
                  <a:miter lim="800000"/>
                </a:ln>
                <a:solidFill>
                  <a:schemeClr val="tx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sz="3600" b="1" dirty="0" err="1" smtClean="0">
                <a:ln w="18000">
                  <a:solidFill>
                    <a:srgbClr val="FF33CC"/>
                  </a:solidFill>
                  <a:prstDash val="solid"/>
                  <a:miter lim="800000"/>
                </a:ln>
                <a:solidFill>
                  <a:schemeClr val="tx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=√</a:t>
            </a:r>
            <a:r>
              <a:rPr lang="en-US" sz="3600" b="1" dirty="0" err="1" smtClean="0">
                <a:ln w="18000">
                  <a:solidFill>
                    <a:srgbClr val="FF33CC"/>
                  </a:solidFill>
                  <a:prstDash val="solid"/>
                  <a:miter lim="800000"/>
                </a:ln>
                <a:solidFill>
                  <a:schemeClr val="tx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ab</a:t>
            </a:r>
            <a:r>
              <a:rPr lang="en-US" sz="3600" b="1" dirty="0" smtClean="0">
                <a:ln w="18000">
                  <a:solidFill>
                    <a:srgbClr val="FF33CC"/>
                  </a:solidFill>
                  <a:prstDash val="solid"/>
                  <a:miter lim="800000"/>
                </a:ln>
                <a:solidFill>
                  <a:schemeClr val="tx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, </a:t>
            </a:r>
            <a:r>
              <a:rPr lang="ru-RU" sz="3600" b="1" dirty="0" smtClean="0">
                <a:ln w="18000">
                  <a:solidFill>
                    <a:srgbClr val="FF33CC"/>
                  </a:solidFill>
                  <a:prstDash val="solid"/>
                  <a:miter lim="800000"/>
                </a:ln>
                <a:solidFill>
                  <a:schemeClr val="tx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для</a:t>
            </a:r>
          </a:p>
          <a:p>
            <a:endParaRPr lang="ru-RU" sz="3600" b="1" dirty="0" smtClean="0">
              <a:ln w="18000">
                <a:solidFill>
                  <a:srgbClr val="FF33CC"/>
                </a:solidFill>
                <a:prstDash val="solid"/>
                <a:miter lim="800000"/>
              </a:ln>
              <a:solidFill>
                <a:schemeClr val="tx2">
                  <a:lumMod val="1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50" endPos="85000" dist="60007" dir="5400000" sy="-100000" algn="bl" rotWithShape="0"/>
              </a:effectLst>
            </a:endParaRPr>
          </a:p>
          <a:p>
            <a:r>
              <a:rPr lang="ru-RU" sz="3600" b="1" dirty="0" smtClean="0">
                <a:ln w="18000">
                  <a:solidFill>
                    <a:srgbClr val="FF33CC"/>
                  </a:solidFill>
                  <a:prstDash val="solid"/>
                  <a:miter lim="800000"/>
                </a:ln>
                <a:solidFill>
                  <a:schemeClr val="tx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         любых </a:t>
            </a:r>
            <a:r>
              <a:rPr lang="en-US" sz="3600" b="1" dirty="0" smtClean="0">
                <a:ln w="18000">
                  <a:solidFill>
                    <a:srgbClr val="FF33CC"/>
                  </a:solidFill>
                  <a:prstDash val="solid"/>
                  <a:miter lim="800000"/>
                </a:ln>
                <a:solidFill>
                  <a:schemeClr val="tx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a ≥ 0</a:t>
            </a:r>
            <a:r>
              <a:rPr lang="ru-RU" sz="3600" b="1" dirty="0" smtClean="0">
                <a:ln w="18000">
                  <a:solidFill>
                    <a:srgbClr val="FF33CC"/>
                  </a:solidFill>
                  <a:prstDash val="solid"/>
                  <a:miter lim="800000"/>
                </a:ln>
                <a:solidFill>
                  <a:schemeClr val="tx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и</a:t>
            </a:r>
            <a:r>
              <a:rPr lang="en-US" sz="3600" b="1" dirty="0" smtClean="0">
                <a:ln w="18000">
                  <a:solidFill>
                    <a:srgbClr val="FF33CC"/>
                  </a:solidFill>
                  <a:prstDash val="solid"/>
                  <a:miter lim="800000"/>
                </a:ln>
                <a:solidFill>
                  <a:schemeClr val="tx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b ≥</a:t>
            </a:r>
            <a:r>
              <a:rPr lang="en-US" sz="3600" b="1" dirty="0" smtClean="0">
                <a:ln w="18000">
                  <a:solidFill>
                    <a:srgbClr val="FF33CC"/>
                  </a:solidFill>
                  <a:prstDash val="solid"/>
                  <a:miter lim="800000"/>
                </a:ln>
                <a:solidFill>
                  <a:schemeClr val="tx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0</a:t>
            </a:r>
            <a:endParaRPr lang="ru-RU" sz="3600" b="1" dirty="0">
              <a:ln w="18000">
                <a:solidFill>
                  <a:srgbClr val="FF33CC"/>
                </a:solidFill>
                <a:prstDash val="solid"/>
                <a:miter lim="800000"/>
              </a:ln>
              <a:solidFill>
                <a:schemeClr val="tx2">
                  <a:lumMod val="1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 rot="21097796">
            <a:off x="3222209" y="3376409"/>
            <a:ext cx="672736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00B0F0"/>
                </a:solidFill>
              </a:rPr>
              <a:t>√9 ∙ √16 = √9∙16, т.к.</a:t>
            </a:r>
          </a:p>
          <a:p>
            <a:r>
              <a:rPr lang="ru-RU" sz="3600" b="1" i="1" dirty="0" smtClean="0">
                <a:solidFill>
                  <a:srgbClr val="00B0F0"/>
                </a:solidFill>
              </a:rPr>
              <a:t>√9 ∙ √16 = 12;</a:t>
            </a:r>
          </a:p>
          <a:p>
            <a:r>
              <a:rPr lang="ru-RU" sz="3600" b="1" i="1" dirty="0" smtClean="0">
                <a:solidFill>
                  <a:srgbClr val="00B0F0"/>
                </a:solidFill>
              </a:rPr>
              <a:t>√9∙16 = √144 = 12;</a:t>
            </a:r>
          </a:p>
          <a:p>
            <a:r>
              <a:rPr lang="ru-RU" sz="3600" b="1" i="1" dirty="0" smtClean="0">
                <a:solidFill>
                  <a:srgbClr val="00B0F0"/>
                </a:solidFill>
              </a:rPr>
              <a:t>12=12</a:t>
            </a:r>
            <a:endParaRPr lang="ru-RU" sz="3600" b="1" i="1" dirty="0">
              <a:solidFill>
                <a:srgbClr val="00B0F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3429000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Пример:</a:t>
            </a:r>
          </a:p>
          <a:p>
            <a:endParaRPr lang="ru-RU" dirty="0"/>
          </a:p>
        </p:txBody>
      </p:sp>
      <p:sp>
        <p:nvSpPr>
          <p:cNvPr id="5" name="Выгнутая влево стрелка 4"/>
          <p:cNvSpPr/>
          <p:nvPr/>
        </p:nvSpPr>
        <p:spPr>
          <a:xfrm>
            <a:off x="152400" y="609600"/>
            <a:ext cx="1143000" cy="25146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Выгнутая вправо стрелка 5"/>
          <p:cNvSpPr/>
          <p:nvPr/>
        </p:nvSpPr>
        <p:spPr>
          <a:xfrm>
            <a:off x="7543800" y="381000"/>
            <a:ext cx="1066800" cy="23622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12000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0876645">
            <a:off x="4878997" y="1042435"/>
            <a:ext cx="83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u="sng" dirty="0" smtClean="0">
                <a:ln w="18000">
                  <a:solidFill>
                    <a:srgbClr val="FF33CC"/>
                  </a:solidFill>
                  <a:prstDash val="solid"/>
                  <a:miter lim="800000"/>
                </a:ln>
                <a:solidFill>
                  <a:schemeClr val="tx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√</a:t>
            </a:r>
            <a:r>
              <a:rPr lang="en-US" sz="3600" b="1" u="sng" dirty="0" smtClean="0">
                <a:ln w="18000">
                  <a:solidFill>
                    <a:srgbClr val="FF33CC"/>
                  </a:solidFill>
                  <a:prstDash val="solid"/>
                  <a:miter lim="800000"/>
                </a:ln>
                <a:solidFill>
                  <a:schemeClr val="tx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a</a:t>
            </a:r>
          </a:p>
          <a:p>
            <a:r>
              <a:rPr lang="ru-RU" sz="3600" b="1" dirty="0" smtClean="0">
                <a:ln w="18000">
                  <a:solidFill>
                    <a:srgbClr val="FF33CC"/>
                  </a:solidFill>
                  <a:prstDash val="solid"/>
                  <a:miter lim="800000"/>
                </a:ln>
                <a:solidFill>
                  <a:schemeClr val="tx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√</a:t>
            </a:r>
            <a:r>
              <a:rPr lang="en-US" sz="3600" b="1" dirty="0" smtClean="0">
                <a:ln w="18000">
                  <a:solidFill>
                    <a:srgbClr val="FF33CC"/>
                  </a:solidFill>
                  <a:prstDash val="solid"/>
                  <a:miter lim="800000"/>
                </a:ln>
                <a:solidFill>
                  <a:schemeClr val="tx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b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 rot="20688981">
            <a:off x="5533099" y="1174138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n w="18000">
                  <a:solidFill>
                    <a:srgbClr val="FF33CC"/>
                  </a:solidFill>
                  <a:prstDash val="solid"/>
                  <a:miter lim="800000"/>
                </a:ln>
                <a:solidFill>
                  <a:schemeClr val="tx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=</a:t>
            </a:r>
            <a:endParaRPr lang="ru-RU" sz="3600" dirty="0"/>
          </a:p>
        </p:txBody>
      </p:sp>
      <p:sp>
        <p:nvSpPr>
          <p:cNvPr id="4" name="TextBox 3"/>
          <p:cNvSpPr txBox="1"/>
          <p:nvPr/>
        </p:nvSpPr>
        <p:spPr>
          <a:xfrm rot="20960033">
            <a:off x="5934795" y="753883"/>
            <a:ext cx="685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dirty="0" smtClean="0">
                <a:ln w="18000">
                  <a:solidFill>
                    <a:srgbClr val="FF33CC"/>
                  </a:solidFill>
                  <a:prstDash val="solid"/>
                  <a:miter lim="800000"/>
                </a:ln>
                <a:solidFill>
                  <a:schemeClr val="tx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√</a:t>
            </a:r>
            <a:endParaRPr lang="ru-RU" sz="8000" dirty="0"/>
          </a:p>
        </p:txBody>
      </p:sp>
      <p:sp>
        <p:nvSpPr>
          <p:cNvPr id="5" name="TextBox 4"/>
          <p:cNvSpPr txBox="1"/>
          <p:nvPr/>
        </p:nvSpPr>
        <p:spPr>
          <a:xfrm rot="20895468">
            <a:off x="6513370" y="537684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>
                <a:ln w="18000">
                  <a:solidFill>
                    <a:srgbClr val="FF33CC"/>
                  </a:solidFill>
                  <a:prstDash val="solid"/>
                  <a:miter lim="800000"/>
                </a:ln>
                <a:solidFill>
                  <a:schemeClr val="tx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a</a:t>
            </a:r>
          </a:p>
          <a:p>
            <a:r>
              <a:rPr lang="en-US" sz="3600" b="1" dirty="0" smtClean="0">
                <a:ln w="18000">
                  <a:solidFill>
                    <a:srgbClr val="FF33CC"/>
                  </a:solidFill>
                  <a:prstDash val="solid"/>
                  <a:miter lim="800000"/>
                </a:ln>
                <a:solidFill>
                  <a:schemeClr val="tx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b</a:t>
            </a:r>
          </a:p>
        </p:txBody>
      </p:sp>
      <p:sp>
        <p:nvSpPr>
          <p:cNvPr id="6" name="TextBox 5"/>
          <p:cNvSpPr txBox="1"/>
          <p:nvPr/>
        </p:nvSpPr>
        <p:spPr>
          <a:xfrm rot="19640708">
            <a:off x="-495327" y="3104312"/>
            <a:ext cx="510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n w="12700">
                  <a:solidFill>
                    <a:srgbClr val="00B050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дл</a:t>
            </a:r>
            <a:r>
              <a:rPr lang="ru-RU" sz="3600" b="1" dirty="0" smtClean="0">
                <a:ln w="12700">
                  <a:solidFill>
                    <a:srgbClr val="00B050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я</a:t>
            </a:r>
            <a:r>
              <a:rPr lang="ru-RU" sz="3600" b="1" dirty="0" smtClean="0">
                <a:ln w="12700">
                  <a:solidFill>
                    <a:srgbClr val="00B050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любых</a:t>
            </a:r>
            <a:r>
              <a:rPr lang="en-US" sz="3600" b="1" dirty="0" smtClean="0">
                <a:ln w="12700">
                  <a:solidFill>
                    <a:srgbClr val="00B050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en-US" sz="3600" b="1" dirty="0" smtClean="0">
                <a:ln w="12700">
                  <a:solidFill>
                    <a:srgbClr val="00B050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a≥0</a:t>
            </a:r>
            <a:r>
              <a:rPr lang="ru-RU" sz="3600" b="1" dirty="0" smtClean="0">
                <a:ln w="12700">
                  <a:solidFill>
                    <a:srgbClr val="00B050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и</a:t>
            </a:r>
            <a:r>
              <a:rPr lang="en-US" sz="3600" b="1" dirty="0" smtClean="0">
                <a:ln w="12700">
                  <a:solidFill>
                    <a:srgbClr val="00B050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b≥0</a:t>
            </a:r>
            <a:endParaRPr lang="ru-RU" sz="3600" b="1" dirty="0">
              <a:ln w="12700">
                <a:solidFill>
                  <a:srgbClr val="00B050"/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55000" endA="50" endPos="85000" dist="60007" dir="5400000" sy="-100000" algn="bl" rotWithShape="0"/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 rot="20679071">
            <a:off x="3027369" y="970637"/>
            <a:ext cx="2486126" cy="4785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√</a:t>
            </a:r>
            <a:endParaRPr lang="ru-RU" sz="30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3" name="5-конечная звезда 12"/>
          <p:cNvSpPr/>
          <p:nvPr/>
        </p:nvSpPr>
        <p:spPr>
          <a:xfrm>
            <a:off x="838200" y="533400"/>
            <a:ext cx="1371600" cy="1219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5-конечная звезда 13"/>
          <p:cNvSpPr/>
          <p:nvPr/>
        </p:nvSpPr>
        <p:spPr>
          <a:xfrm>
            <a:off x="7772400" y="762000"/>
            <a:ext cx="1143000" cy="1143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5-конечная звезда 14"/>
          <p:cNvSpPr/>
          <p:nvPr/>
        </p:nvSpPr>
        <p:spPr>
          <a:xfrm>
            <a:off x="6553200" y="3505200"/>
            <a:ext cx="1752600" cy="1752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5-конечная звезда 15"/>
          <p:cNvSpPr/>
          <p:nvPr/>
        </p:nvSpPr>
        <p:spPr>
          <a:xfrm>
            <a:off x="1905000" y="4419600"/>
            <a:ext cx="1828800" cy="1600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5-конечная звезда 16"/>
          <p:cNvSpPr/>
          <p:nvPr/>
        </p:nvSpPr>
        <p:spPr>
          <a:xfrm>
            <a:off x="3429000" y="228600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 advTm="10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1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7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770" decel="100000"/>
                                        <p:tgtEl>
                                          <p:spTgt spid="1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7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770" decel="100000"/>
                                        <p:tgtEl>
                                          <p:spTgt spid="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452</TotalTime>
  <Words>169</Words>
  <Application>Microsoft Office PowerPoint</Application>
  <PresentationFormat>Экран (4:3)</PresentationFormat>
  <Paragraphs>33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Яркая</vt:lpstr>
      <vt:lpstr>       </vt:lpstr>
      <vt:lpstr>Что такое арифметический квадратный корень и с чем его едят ?</vt:lpstr>
      <vt:lpstr>Примеры решений</vt:lpstr>
      <vt:lpstr> Свойства   арифметического   квадратного корня.  </vt:lpstr>
      <vt:lpstr>1.(√a2)=а, для любого a≥0 .</vt:lpstr>
      <vt:lpstr>  для любого числа а. Здесь |a| — модуль числа а, который равен а, если a ≥ 0 , и равен –а, если а &lt; 0.  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п</cp:lastModifiedBy>
  <cp:revision>57</cp:revision>
  <dcterms:modified xsi:type="dcterms:W3CDTF">2010-11-06T14:23:22Z</dcterms:modified>
</cp:coreProperties>
</file>