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 id="2147484561" r:id="rId2"/>
  </p:sldMasterIdLst>
  <p:notesMasterIdLst>
    <p:notesMasterId r:id="rId20"/>
  </p:notesMasterIdLst>
  <p:sldIdLst>
    <p:sldId id="261" r:id="rId3"/>
    <p:sldId id="268" r:id="rId4"/>
    <p:sldId id="272" r:id="rId5"/>
    <p:sldId id="262" r:id="rId6"/>
    <p:sldId id="263" r:id="rId7"/>
    <p:sldId id="256" r:id="rId8"/>
    <p:sldId id="257" r:id="rId9"/>
    <p:sldId id="258" r:id="rId10"/>
    <p:sldId id="259" r:id="rId11"/>
    <p:sldId id="264" r:id="rId12"/>
    <p:sldId id="260" r:id="rId13"/>
    <p:sldId id="265" r:id="rId14"/>
    <p:sldId id="266" r:id="rId15"/>
    <p:sldId id="267" r:id="rId16"/>
    <p:sldId id="269" r:id="rId17"/>
    <p:sldId id="270"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92850" autoAdjust="0"/>
  </p:normalViewPr>
  <p:slideViewPr>
    <p:cSldViewPr>
      <p:cViewPr varScale="1">
        <p:scale>
          <a:sx n="96" d="100"/>
          <a:sy n="96" d="100"/>
        </p:scale>
        <p:origin x="-1085"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33629-EFD6-404A-9E62-4D8E7444D090}" type="datetimeFigureOut">
              <a:rPr lang="ru-RU" smtClean="0"/>
              <a:t>21.11.2010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D9B14-4E57-4209-A3F5-32C92175ECD4}" type="slidenum">
              <a:rPr lang="ru-RU" smtClean="0"/>
              <a:t>‹#›</a:t>
            </a:fld>
            <a:endParaRPr lang="ru-RU"/>
          </a:p>
        </p:txBody>
      </p:sp>
    </p:spTree>
    <p:extLst>
      <p:ext uri="{BB962C8B-B14F-4D97-AF65-F5344CB8AC3E}">
        <p14:creationId xmlns:p14="http://schemas.microsoft.com/office/powerpoint/2010/main" val="116096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304800" y="6248400"/>
            <a:ext cx="2133600" cy="244475"/>
          </a:xfrm>
        </p:spPr>
        <p:txBody>
          <a:bodyPr/>
          <a:lstStyle>
            <a:lvl1pPr>
              <a:defRPr sz="1200">
                <a:solidFill>
                  <a:schemeClr val="tx1"/>
                </a:solidFill>
              </a:defRPr>
            </a:lvl1pPr>
          </a:lstStyle>
          <a:p>
            <a:endParaRPr lang="en-US"/>
          </a:p>
        </p:txBody>
      </p:sp>
      <p:sp>
        <p:nvSpPr>
          <p:cNvPr id="3077" name="Rectangle 5"/>
          <p:cNvSpPr>
            <a:spLocks noGrp="1" noChangeArrowheads="1"/>
          </p:cNvSpPr>
          <p:nvPr>
            <p:ph type="ftr" sz="quarter" idx="3"/>
          </p:nvPr>
        </p:nvSpPr>
        <p:spPr>
          <a:xfrm>
            <a:off x="1219200" y="381000"/>
            <a:ext cx="2297113" cy="244475"/>
          </a:xfrm>
        </p:spPr>
        <p:txBody>
          <a:bodyPr/>
          <a:lstStyle>
            <a:lvl1pPr>
              <a:defRPr sz="1200" i="1">
                <a:solidFill>
                  <a:schemeClr val="tx1"/>
                </a:solidFill>
              </a:defRPr>
            </a:lvl1pPr>
          </a:lstStyle>
          <a:p>
            <a:endParaRPr lang="ru-RU"/>
          </a:p>
        </p:txBody>
      </p:sp>
      <p:sp>
        <p:nvSpPr>
          <p:cNvPr id="3078" name="Rectangle 6"/>
          <p:cNvSpPr>
            <a:spLocks noGrp="1" noChangeArrowheads="1"/>
          </p:cNvSpPr>
          <p:nvPr>
            <p:ph type="sldNum" sz="quarter" idx="4"/>
          </p:nvPr>
        </p:nvSpPr>
        <p:spPr>
          <a:xfrm>
            <a:off x="3454400" y="6308725"/>
            <a:ext cx="2133600" cy="244475"/>
          </a:xfrm>
        </p:spPr>
        <p:txBody>
          <a:bodyPr/>
          <a:lstStyle>
            <a:lvl1pPr>
              <a:defRPr sz="1200">
                <a:solidFill>
                  <a:schemeClr val="tx1"/>
                </a:solidFill>
              </a:defRPr>
            </a:lvl1pPr>
          </a:lstStyle>
          <a:p>
            <a:fld id="{9E1BB676-4334-467C-9904-7450ED64099C}" type="slidenum">
              <a:rPr lang="en-US" smtClean="0"/>
              <a:pPr/>
              <a:t>‹#›</a:t>
            </a:fld>
            <a:endParaRPr lang="en-US"/>
          </a:p>
        </p:txBody>
      </p:sp>
      <p:sp>
        <p:nvSpPr>
          <p:cNvPr id="3086" name="Text Box 14"/>
          <p:cNvSpPr txBox="1">
            <a:spLocks noChangeArrowheads="1"/>
          </p:cNvSpPr>
          <p:nvPr/>
        </p:nvSpPr>
        <p:spPr bwMode="gray">
          <a:xfrm>
            <a:off x="228600" y="304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pPr lvl="0"/>
            <a:r>
              <a:rPr lang="ru-RU" noProof="0" smtClean="0"/>
              <a:t>Образец подзаголовка</a:t>
            </a:r>
            <a:endParaRPr lang="en-US" noProof="0" smtClean="0"/>
          </a:p>
        </p:txBody>
      </p:sp>
      <p:sp>
        <p:nvSpPr>
          <p:cNvPr id="3074" name="Rectangle 2"/>
          <p:cNvSpPr>
            <a:spLocks noGrp="1" noChangeArrowheads="1"/>
          </p:cNvSpPr>
          <p:nvPr>
            <p:ph type="ctrTitle"/>
          </p:nvPr>
        </p:nvSpPr>
        <p:spPr>
          <a:xfrm>
            <a:off x="2773363" y="5105400"/>
            <a:ext cx="61722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defRPr sz="4400"/>
            </a:lvl1pPr>
          </a:lstStyle>
          <a:p>
            <a:pPr lvl="0"/>
            <a:r>
              <a:rPr lang="ru-RU" noProof="0" smtClean="0"/>
              <a:t>Образец заголовка</a:t>
            </a:r>
            <a:endParaRPr lang="en-US" noProof="0" smtClean="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D7ACA85A-6FBD-4733-9D3B-8CA5F8E93848}" type="slidenum">
              <a:rPr lang="en-US" smtClean="0"/>
              <a:pPr/>
              <a:t>‹#›</a:t>
            </a:fld>
            <a:endParaRPr lang="en-US"/>
          </a:p>
        </p:txBody>
      </p:sp>
      <p:sp>
        <p:nvSpPr>
          <p:cNvPr id="6" name="Дата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9526802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3E2D0DB6-BEBC-474D-9DC2-4EABA2A2A37E}" type="slidenum">
              <a:rPr lang="en-US" smtClean="0"/>
              <a:pPr/>
              <a:t>‹#›</a:t>
            </a:fld>
            <a:endParaRPr lang="en-US"/>
          </a:p>
        </p:txBody>
      </p:sp>
      <p:sp>
        <p:nvSpPr>
          <p:cNvPr id="6" name="Дата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338165176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33400" y="1611313"/>
            <a:ext cx="8191500" cy="4713287"/>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7315200" y="6461125"/>
            <a:ext cx="1752600" cy="320675"/>
          </a:xfrm>
        </p:spPr>
        <p:txBody>
          <a:bodyPr/>
          <a:lstStyle>
            <a:lvl1pPr>
              <a:defRPr/>
            </a:lvl1pPr>
          </a:lstStyle>
          <a:p>
            <a:endParaRPr lang="en-US"/>
          </a:p>
        </p:txBody>
      </p:sp>
      <p:sp>
        <p:nvSpPr>
          <p:cNvPr id="5" name="Номер слайда 4"/>
          <p:cNvSpPr>
            <a:spLocks noGrp="1"/>
          </p:cNvSpPr>
          <p:nvPr>
            <p:ph type="sldNum" sz="quarter" idx="11"/>
          </p:nvPr>
        </p:nvSpPr>
        <p:spPr>
          <a:xfrm>
            <a:off x="4191000" y="6477000"/>
            <a:ext cx="838200" cy="261938"/>
          </a:xfrm>
        </p:spPr>
        <p:txBody>
          <a:bodyPr/>
          <a:lstStyle>
            <a:lvl1pPr>
              <a:defRPr/>
            </a:lvl1pPr>
          </a:lstStyle>
          <a:p>
            <a:fld id="{CF863619-7727-444A-ABF8-855AD83C9676}" type="slidenum">
              <a:rPr lang="en-US" smtClean="0"/>
              <a:pPr/>
              <a:t>‹#›</a:t>
            </a:fld>
            <a:endParaRPr lang="en-US"/>
          </a:p>
        </p:txBody>
      </p:sp>
      <p:sp>
        <p:nvSpPr>
          <p:cNvPr id="6" name="Дата 5"/>
          <p:cNvSpPr>
            <a:spLocks noGrp="1"/>
          </p:cNvSpPr>
          <p:nvPr>
            <p:ph type="dt" sz="half" idx="12"/>
          </p:nvPr>
        </p:nvSpPr>
        <p:spPr>
          <a:xfrm>
            <a:off x="293688" y="6477000"/>
            <a:ext cx="1905000" cy="261938"/>
          </a:xfrm>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287418232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endParaRPr lang="en-US"/>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9E1BB676-4334-467C-9904-7450ED64099C}" type="slidenum">
              <a:rPr lang="en-US" smtClean="0"/>
              <a:pPr/>
              <a:t>‹#›</a:t>
            </a:fld>
            <a:endParaRPr lang="en-US"/>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8B420C71-105D-4AF3-BECF-DBEA10C8002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7DE9B5D6-A9D0-440C-BF7A-760E440B3399}" type="slidenum">
              <a:rPr lang="en-US" smtClean="0"/>
              <a:pPr/>
              <a:t>‹#›</a:t>
            </a:fld>
            <a:endParaRPr lang="en-US"/>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r>
              <a:rPr lang="en-US" smtClean="0"/>
              <a:t>www.themegallery.com</a:t>
            </a:r>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6F82CD5B-0B9D-481C-B864-25406625091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r>
              <a:rPr lang="en-US" smtClean="0"/>
              <a:t>www.themegallery.com</a:t>
            </a:r>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BE3CE20D-6355-4840-BCFE-E930227E42ED}" type="slidenum">
              <a:rPr lang="en-US" smtClean="0"/>
              <a:pPr/>
              <a:t>‹#›</a:t>
            </a:fld>
            <a:endParaRPr lang="en-US"/>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r>
              <a:rPr lang="en-US" smtClean="0"/>
              <a:t>www.themegallery.com</a:t>
            </a:r>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9DDAE7AC-C3C7-47FE-9154-B7450ECF8E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r>
              <a:rPr lang="en-US" smtClean="0"/>
              <a:t>www.themegallery.com</a:t>
            </a:r>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42BC258C-1E41-4A1A-BB84-D15CA0EF1F5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8B420C71-105D-4AF3-BECF-DBEA10C80022}" type="slidenum">
              <a:rPr lang="en-US" smtClean="0"/>
              <a:pPr/>
              <a:t>‹#›</a:t>
            </a:fld>
            <a:endParaRPr lang="en-US"/>
          </a:p>
        </p:txBody>
      </p:sp>
      <p:sp>
        <p:nvSpPr>
          <p:cNvPr id="6" name="Дата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39750490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r>
              <a:rPr lang="en-US" smtClean="0"/>
              <a:t>www.themegallery.com</a:t>
            </a:r>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4AEBBBA4-0848-4F59-883D-E606A134B2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r>
              <a:rPr lang="en-US" smtClean="0"/>
              <a:t>www.themegallery.com</a:t>
            </a:r>
            <a:endParaRPr lang="en-US"/>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en-US"/>
          </a:p>
        </p:txBody>
      </p:sp>
      <p:sp>
        <p:nvSpPr>
          <p:cNvPr id="7" name="Номер слайда 6"/>
          <p:cNvSpPr>
            <a:spLocks noGrp="1"/>
          </p:cNvSpPr>
          <p:nvPr>
            <p:ph type="sldNum" sz="quarter" idx="12"/>
          </p:nvPr>
        </p:nvSpPr>
        <p:spPr>
          <a:xfrm>
            <a:off x="8610600" y="55499"/>
            <a:ext cx="457200" cy="365125"/>
          </a:xfrm>
        </p:spPr>
        <p:txBody>
          <a:bodyPr/>
          <a:lstStyle>
            <a:extLst/>
          </a:lstStyle>
          <a:p>
            <a:fld id="{A1E4E49E-5BBB-4266-9145-3E2B585EF0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D7ACA85A-6FBD-4733-9D3B-8CA5F8E9384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r>
              <a:rPr lang="en-US" smtClean="0"/>
              <a:t>www.themegallery.com</a:t>
            </a:r>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3E2D0DB6-BEBC-474D-9DC2-4EABA2A2A37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en-US"/>
          </a:p>
        </p:txBody>
      </p:sp>
      <p:sp>
        <p:nvSpPr>
          <p:cNvPr id="5" name="Номер слайда 4"/>
          <p:cNvSpPr>
            <a:spLocks noGrp="1"/>
          </p:cNvSpPr>
          <p:nvPr>
            <p:ph type="sldNum" sz="quarter" idx="11"/>
          </p:nvPr>
        </p:nvSpPr>
        <p:spPr/>
        <p:txBody>
          <a:bodyPr/>
          <a:lstStyle>
            <a:lvl1pPr>
              <a:defRPr/>
            </a:lvl1pPr>
          </a:lstStyle>
          <a:p>
            <a:fld id="{7DE9B5D6-A9D0-440C-BF7A-760E440B3399}" type="slidenum">
              <a:rPr lang="en-US" smtClean="0"/>
              <a:pPr/>
              <a:t>‹#›</a:t>
            </a:fld>
            <a:endParaRPr lang="en-US"/>
          </a:p>
        </p:txBody>
      </p:sp>
      <p:sp>
        <p:nvSpPr>
          <p:cNvPr id="6" name="Дата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39994264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6F82CD5B-0B9D-481C-B864-254066250912}" type="slidenum">
              <a:rPr lang="en-US" smtClean="0"/>
              <a:pPr/>
              <a:t>‹#›</a:t>
            </a:fld>
            <a:endParaRPr lang="en-US"/>
          </a:p>
        </p:txBody>
      </p:sp>
      <p:sp>
        <p:nvSpPr>
          <p:cNvPr id="7" name="Дата 6"/>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207550426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en-US"/>
          </a:p>
        </p:txBody>
      </p:sp>
      <p:sp>
        <p:nvSpPr>
          <p:cNvPr id="8" name="Номер слайда 7"/>
          <p:cNvSpPr>
            <a:spLocks noGrp="1"/>
          </p:cNvSpPr>
          <p:nvPr>
            <p:ph type="sldNum" sz="quarter" idx="11"/>
          </p:nvPr>
        </p:nvSpPr>
        <p:spPr/>
        <p:txBody>
          <a:bodyPr/>
          <a:lstStyle>
            <a:lvl1pPr>
              <a:defRPr/>
            </a:lvl1pPr>
          </a:lstStyle>
          <a:p>
            <a:fld id="{BE3CE20D-6355-4840-BCFE-E930227E42ED}" type="slidenum">
              <a:rPr lang="en-US" smtClean="0"/>
              <a:pPr/>
              <a:t>‹#›</a:t>
            </a:fld>
            <a:endParaRPr lang="en-US"/>
          </a:p>
        </p:txBody>
      </p:sp>
      <p:sp>
        <p:nvSpPr>
          <p:cNvPr id="9" name="Дата 8"/>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02076358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en-US"/>
          </a:p>
        </p:txBody>
      </p:sp>
      <p:sp>
        <p:nvSpPr>
          <p:cNvPr id="4" name="Номер слайда 3"/>
          <p:cNvSpPr>
            <a:spLocks noGrp="1"/>
          </p:cNvSpPr>
          <p:nvPr>
            <p:ph type="sldNum" sz="quarter" idx="11"/>
          </p:nvPr>
        </p:nvSpPr>
        <p:spPr/>
        <p:txBody>
          <a:bodyPr/>
          <a:lstStyle>
            <a:lvl1pPr>
              <a:defRPr/>
            </a:lvl1pPr>
          </a:lstStyle>
          <a:p>
            <a:fld id="{9DDAE7AC-C3C7-47FE-9154-B7450ECF8E7D}" type="slidenum">
              <a:rPr lang="en-US" smtClean="0"/>
              <a:pPr/>
              <a:t>‹#›</a:t>
            </a:fld>
            <a:endParaRPr lang="en-US"/>
          </a:p>
        </p:txBody>
      </p:sp>
      <p:sp>
        <p:nvSpPr>
          <p:cNvPr id="5" name="Дата 4"/>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18875773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en-US"/>
          </a:p>
        </p:txBody>
      </p:sp>
      <p:sp>
        <p:nvSpPr>
          <p:cNvPr id="3" name="Номер слайда 2"/>
          <p:cNvSpPr>
            <a:spLocks noGrp="1"/>
          </p:cNvSpPr>
          <p:nvPr>
            <p:ph type="sldNum" sz="quarter" idx="11"/>
          </p:nvPr>
        </p:nvSpPr>
        <p:spPr/>
        <p:txBody>
          <a:bodyPr/>
          <a:lstStyle>
            <a:lvl1pPr>
              <a:defRPr/>
            </a:lvl1pPr>
          </a:lstStyle>
          <a:p>
            <a:fld id="{42BC258C-1E41-4A1A-BB84-D15CA0EF1F5A}" type="slidenum">
              <a:rPr lang="en-US" smtClean="0"/>
              <a:pPr/>
              <a:t>‹#›</a:t>
            </a:fld>
            <a:endParaRPr lang="en-US"/>
          </a:p>
        </p:txBody>
      </p:sp>
      <p:sp>
        <p:nvSpPr>
          <p:cNvPr id="4" name="Дата 3"/>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299384014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4AEBBBA4-0848-4F59-883D-E606A134B219}" type="slidenum">
              <a:rPr lang="en-US" smtClean="0"/>
              <a:pPr/>
              <a:t>‹#›</a:t>
            </a:fld>
            <a:endParaRPr lang="en-US"/>
          </a:p>
        </p:txBody>
      </p:sp>
      <p:sp>
        <p:nvSpPr>
          <p:cNvPr id="7" name="Дата 6"/>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248962488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en-US"/>
          </a:p>
        </p:txBody>
      </p:sp>
      <p:sp>
        <p:nvSpPr>
          <p:cNvPr id="6" name="Номер слайда 5"/>
          <p:cNvSpPr>
            <a:spLocks noGrp="1"/>
          </p:cNvSpPr>
          <p:nvPr>
            <p:ph type="sldNum" sz="quarter" idx="11"/>
          </p:nvPr>
        </p:nvSpPr>
        <p:spPr/>
        <p:txBody>
          <a:bodyPr/>
          <a:lstStyle>
            <a:lvl1pPr>
              <a:defRPr/>
            </a:lvl1pPr>
          </a:lstStyle>
          <a:p>
            <a:fld id="{A1E4E49E-5BBB-4266-9145-3E2B585EF0CA}" type="slidenum">
              <a:rPr lang="en-US" smtClean="0"/>
              <a:pPr/>
              <a:t>‹#›</a:t>
            </a:fld>
            <a:endParaRPr lang="en-US"/>
          </a:p>
        </p:txBody>
      </p:sp>
      <p:sp>
        <p:nvSpPr>
          <p:cNvPr id="7" name="Дата 6"/>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215196927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11"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039" name="Image" r:id="rId16" imgW="13003175" imgH="2577778" progId="Photoshop.Image.7">
                  <p:embed/>
                </p:oleObj>
              </mc:Choice>
              <mc:Fallback>
                <p:oleObj name="Image" r:id="rId16" imgW="13003175" imgH="2577778" progId="Photoshop.Image.7">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gray">
          <a:xfrm>
            <a:off x="533400" y="1611313"/>
            <a:ext cx="8191500"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endParaRPr lang="en-US"/>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fld id="{CF863619-7727-444A-ABF8-855AD83C9676}" type="slidenum">
              <a:rPr lang="en-US" smtClean="0"/>
              <a:pPr/>
              <a:t>‹#›</a:t>
            </a:fld>
            <a:endParaRPr lang="en-US"/>
          </a:p>
        </p:txBody>
      </p:sp>
      <p:sp>
        <p:nvSpPr>
          <p:cNvPr id="1026" name="Rectangle 2"/>
          <p:cNvSpPr>
            <a:spLocks noGrp="1" noChangeArrowheads="1"/>
          </p:cNvSpPr>
          <p:nvPr>
            <p:ph type="title"/>
          </p:nvPr>
        </p:nvSpPr>
        <p:spPr bwMode="gray">
          <a:xfrm>
            <a:off x="533400" y="609600"/>
            <a:ext cx="6400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gray">
          <a:xfrm>
            <a:off x="293688" y="647700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r>
              <a:rPr lang="en-US" smtClean="0"/>
              <a:t>www.themegallery.com</a:t>
            </a:r>
            <a:endParaRPr lang="en-US"/>
          </a:p>
        </p:txBody>
      </p:sp>
      <p:sp>
        <p:nvSpPr>
          <p:cNvPr id="1107" name="Text Box 83"/>
          <p:cNvSpPr txBox="1">
            <a:spLocks noChangeArrowheads="1"/>
          </p:cNvSpPr>
          <p:nvPr/>
        </p:nvSpPr>
        <p:spPr bwMode="gray">
          <a:xfrm>
            <a:off x="304800" y="152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solidFill>
                  <a:schemeClr val="bg1"/>
                </a:solidFill>
              </a:rPr>
              <a:t>LOGO</a:t>
            </a:r>
          </a:p>
        </p:txBody>
      </p:sp>
      <p:pic>
        <p:nvPicPr>
          <p:cNvPr id="1108" name="Picture 84" descr="p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190500"/>
            <a:ext cx="1450975" cy="2095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Lst>
  <mc:AlternateContent xmlns:mc="http://schemas.openxmlformats.org/markup-compatibility/2006" xmlns:p14="http://schemas.microsoft.com/office/powerpoint/2010/main">
    <mc:Choice Requires="p14">
      <p:transition spd="slow" p14:dur="4000">
        <p14:vortex dir="r"/>
        <p:sndAc>
          <p:stSnd>
            <p:snd r:embed="rId15" name="chimes.wav"/>
          </p:stSnd>
        </p:sndAc>
      </p:transition>
    </mc:Choice>
    <mc:Fallback xmlns="">
      <p:transition spd="slow">
        <p:fade/>
        <p:sndAc>
          <p:stSnd>
            <p:snd r:embed="rId19" name="chimes.wav"/>
          </p:stSnd>
        </p:sndAc>
      </p:transition>
    </mc:Fallback>
  </mc:AlternateContent>
  <p:timing>
    <p:tnLst>
      <p:par>
        <p:cTn id="1" dur="indefinite" restart="never" nodeType="tmRoot"/>
      </p:par>
    </p:tnLst>
  </p:timing>
  <p:txStyles>
    <p:titleStyle>
      <a:lvl1pPr algn="r" rtl="0" eaLnBrk="1" fontAlgn="base" hangingPunct="1">
        <a:spcBef>
          <a:spcPct val="0"/>
        </a:spcBef>
        <a:spcAft>
          <a:spcPct val="0"/>
        </a:spcAft>
        <a:defRPr sz="3200" b="1">
          <a:solidFill>
            <a:schemeClr val="tx2"/>
          </a:solidFill>
          <a:latin typeface="+mj-lt"/>
          <a:ea typeface="+mj-ea"/>
          <a:cs typeface="+mj-cs"/>
        </a:defRPr>
      </a:lvl1pPr>
      <a:lvl2pPr algn="r" rtl="0" eaLnBrk="1" fontAlgn="base" hangingPunct="1">
        <a:spcBef>
          <a:spcPct val="0"/>
        </a:spcBef>
        <a:spcAft>
          <a:spcPct val="0"/>
        </a:spcAft>
        <a:defRPr sz="3200" b="1">
          <a:solidFill>
            <a:schemeClr val="tx2"/>
          </a:solidFill>
          <a:latin typeface="Arial" charset="0"/>
        </a:defRPr>
      </a:lvl2pPr>
      <a:lvl3pPr algn="r" rtl="0" eaLnBrk="1" fontAlgn="base" hangingPunct="1">
        <a:spcBef>
          <a:spcPct val="0"/>
        </a:spcBef>
        <a:spcAft>
          <a:spcPct val="0"/>
        </a:spcAft>
        <a:defRPr sz="3200" b="1">
          <a:solidFill>
            <a:schemeClr val="tx2"/>
          </a:solidFill>
          <a:latin typeface="Arial" charset="0"/>
        </a:defRPr>
      </a:lvl3pPr>
      <a:lvl4pPr algn="r" rtl="0" eaLnBrk="1" fontAlgn="base" hangingPunct="1">
        <a:spcBef>
          <a:spcPct val="0"/>
        </a:spcBef>
        <a:spcAft>
          <a:spcPct val="0"/>
        </a:spcAft>
        <a:defRPr sz="3200" b="1">
          <a:solidFill>
            <a:schemeClr val="tx2"/>
          </a:solidFill>
          <a:latin typeface="Arial" charset="0"/>
        </a:defRPr>
      </a:lvl4pPr>
      <a:lvl5pPr algn="r" rtl="0" eaLnBrk="1" fontAlgn="base" hangingPunct="1">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r>
              <a:rPr lang="en-US" smtClean="0"/>
              <a:t>www.themegallery.com</a:t>
            </a:r>
            <a:endParaRPr lang="en-US"/>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F863619-7727-444A-ABF8-855AD83C967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mc:AlternateContent xmlns:mc="http://schemas.openxmlformats.org/markup-compatibility/2006" xmlns:p14="http://schemas.microsoft.com/office/powerpoint/2010/main">
    <mc:Choice Requires="p14">
      <p:transition spd="slow" p14:dur="4000">
        <p14:vortex dir="r"/>
        <p:sndAc>
          <p:stSnd>
            <p:snd r:embed="rId13" name="chimes.wav"/>
          </p:stSnd>
        </p:sndAc>
      </p:transition>
    </mc:Choice>
    <mc:Fallback xmlns="">
      <p:transition spd="slow">
        <p:fade/>
        <p:sndAc>
          <p:stSnd>
            <p:snd r:embed="rId14" name="chimes.wav"/>
          </p:stSnd>
        </p:sndAc>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audio" Target="../media/audio1.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image" Target="../media/image5.jpeg"/><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17.xml"/><Relationship Id="rId2" Type="http://schemas.openxmlformats.org/officeDocument/2006/relationships/audio" Target="../media/audio1.wav"/><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10.xml"/><Relationship Id="rId10" Type="http://schemas.openxmlformats.org/officeDocument/2006/relationships/slide" Target="slide13.xml"/><Relationship Id="rId19" Type="http://schemas.openxmlformats.org/officeDocument/2006/relationships/audio" Target="../media/audio1.wav"/><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229200"/>
            <a:ext cx="84089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ФУНКЦИЯ в математике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317318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15816" y="5301208"/>
            <a:ext cx="53596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Виды функций</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48065673"/>
      </p:ext>
    </p:extLst>
  </p:cSld>
  <p:clrMapOvr>
    <a:masterClrMapping/>
  </p:clrMapOvr>
  <mc:AlternateContent xmlns:mc="http://schemas.openxmlformats.org/markup-compatibility/2006" xmlns:p14="http://schemas.microsoft.com/office/powerpoint/2010/main">
    <mc:Choice Requires="p14">
      <p:transition spd="slow" p14:dur="7750">
        <p14:vortex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539552" y="1523240"/>
            <a:ext cx="8191500" cy="2913872"/>
          </a:xfrm>
        </p:spPr>
        <p:txBody>
          <a:bodyPr/>
          <a:lstStyle/>
          <a:p>
            <a:r>
              <a:rPr lang="ru-RU" sz="2400" dirty="0" smtClean="0"/>
              <a:t>График линейной функции является прямой . </a:t>
            </a:r>
          </a:p>
          <a:p>
            <a:r>
              <a:rPr lang="ru-RU" sz="2400" dirty="0" smtClean="0"/>
              <a:t> </a:t>
            </a:r>
            <a:r>
              <a:rPr lang="ru-RU" sz="2400" dirty="0"/>
              <a:t>При k &gt; 0, прямая образует острый угол с осью абсцисс.</a:t>
            </a:r>
          </a:p>
          <a:p>
            <a:r>
              <a:rPr lang="ru-RU" sz="2400" dirty="0" smtClean="0"/>
              <a:t> </a:t>
            </a:r>
            <a:r>
              <a:rPr lang="ru-RU" sz="2400" dirty="0"/>
              <a:t>При k &lt; 0, прямая образует тупой угол с осью абсцисс.</a:t>
            </a:r>
          </a:p>
          <a:p>
            <a:r>
              <a:rPr lang="ru-RU" sz="2400" dirty="0" smtClean="0"/>
              <a:t> </a:t>
            </a:r>
            <a:r>
              <a:rPr lang="ru-RU" sz="2400" dirty="0"/>
              <a:t>При k = 0, прямая параллельна оси абсцисс</a:t>
            </a:r>
          </a:p>
          <a:p>
            <a:r>
              <a:rPr lang="ru-RU" sz="2400" dirty="0" smtClean="0"/>
              <a:t>При </a:t>
            </a:r>
            <a:r>
              <a:rPr lang="ru-RU" sz="2400" dirty="0"/>
              <a:t>b = 0, прямая проходит через начало координат.</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85116"/>
            <a:ext cx="3384376" cy="225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139952" y="5013176"/>
            <a:ext cx="1061509" cy="369332"/>
          </a:xfrm>
          <a:prstGeom prst="rect">
            <a:avLst/>
          </a:prstGeom>
          <a:noFill/>
        </p:spPr>
        <p:txBody>
          <a:bodyPr wrap="none" rtlCol="0">
            <a:spAutoFit/>
          </a:bodyPr>
          <a:lstStyle/>
          <a:p>
            <a:r>
              <a:rPr lang="ru-RU" dirty="0" smtClean="0"/>
              <a:t>У=</a:t>
            </a:r>
            <a:r>
              <a:rPr lang="en-US" dirty="0" smtClean="0"/>
              <a:t>x*4+3</a:t>
            </a:r>
            <a:endParaRPr lang="ru-RU" dirty="0"/>
          </a:p>
        </p:txBody>
      </p:sp>
      <p:sp>
        <p:nvSpPr>
          <p:cNvPr id="3" name="Прямоугольник 2"/>
          <p:cNvSpPr/>
          <p:nvPr/>
        </p:nvSpPr>
        <p:spPr>
          <a:xfrm>
            <a:off x="467544" y="764704"/>
            <a:ext cx="6792268"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Линейная функция у=</a:t>
            </a:r>
            <a:r>
              <a:rPr lang="ru-RU" sz="32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кх</a:t>
            </a: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170" name="Picture 2" descr="C:\Users\петя\AppData\Local\Microsoft\Windows\Temporary Internet Files\Content.IE5\1M5Z6V8C\MP9004331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8997" y="4520239"/>
            <a:ext cx="3448472" cy="229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474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1611313"/>
            <a:ext cx="8191500" cy="1169615"/>
          </a:xfrm>
        </p:spPr>
        <p:txBody>
          <a:bodyPr/>
          <a:lstStyle/>
          <a:p>
            <a:r>
              <a:rPr lang="ru-RU" dirty="0" smtClean="0"/>
              <a:t>График заданный функцией у=х является прямой и проходит через начало  координат.</a:t>
            </a:r>
            <a:endParaRPr lang="ru-R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3394075"/>
            <a:ext cx="61579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3546475"/>
            <a:ext cx="61579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115107"/>
            <a:ext cx="5282952" cy="352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29202" y="3043972"/>
            <a:ext cx="1728192" cy="369332"/>
          </a:xfrm>
          <a:prstGeom prst="rect">
            <a:avLst/>
          </a:prstGeom>
          <a:noFill/>
        </p:spPr>
        <p:txBody>
          <a:bodyPr wrap="square" rtlCol="0">
            <a:spAutoFit/>
          </a:bodyPr>
          <a:lstStyle/>
          <a:p>
            <a:r>
              <a:rPr lang="ru-RU" dirty="0" smtClean="0"/>
              <a:t>У=Х</a:t>
            </a:r>
            <a:endParaRPr lang="ru-RU" dirty="0"/>
          </a:p>
        </p:txBody>
      </p:sp>
      <p:sp>
        <p:nvSpPr>
          <p:cNvPr id="4" name="Прямоугольник 3"/>
          <p:cNvSpPr/>
          <p:nvPr/>
        </p:nvSpPr>
        <p:spPr>
          <a:xfrm>
            <a:off x="755576" y="908720"/>
            <a:ext cx="6480033"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Функция у=х </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196" name="Picture 4" descr="C:\Users\петя\AppData\Local\Microsoft\Windows\Temporary Internet Files\Content.IE5\0G03EKRZ\MP90043306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060" y="4077072"/>
            <a:ext cx="3522940" cy="256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2335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836712"/>
            <a:ext cx="7632848"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Прямая пропорциональность                                </a:t>
            </a:r>
            <a:br>
              <a:rPr lang="ru-RU"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у=</a:t>
            </a:r>
            <a:r>
              <a:rPr lang="ru-RU" sz="28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кх</a:t>
            </a:r>
            <a:r>
              <a:rPr lang="ru-RU"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ru-RU"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43" name="Picture 3" descr="C:\Users\петя\AppData\Local\Microsoft\Windows\Temporary Internet Files\Content.IE5\0G03EKRZ\MC900433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840" y="4653135"/>
            <a:ext cx="2202160" cy="220425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33400" y="1790819"/>
            <a:ext cx="8191500" cy="1566173"/>
          </a:xfrm>
        </p:spPr>
        <p:txBody>
          <a:bodyPr/>
          <a:lstStyle/>
          <a:p>
            <a:r>
              <a:rPr lang="ru-RU" sz="2400" dirty="0"/>
              <a:t>График - прямая, </a:t>
            </a:r>
            <a:r>
              <a:rPr lang="ru-RU" sz="2400" dirty="0" smtClean="0"/>
              <a:t>строиться </a:t>
            </a:r>
            <a:r>
              <a:rPr lang="ru-RU" sz="2400" dirty="0"/>
              <a:t>по двум точкам</a:t>
            </a:r>
            <a:r>
              <a:rPr lang="ru-RU" sz="2400" dirty="0" smtClean="0"/>
              <a:t>.</a:t>
            </a:r>
          </a:p>
          <a:p>
            <a:r>
              <a:rPr lang="ru-RU" sz="2400" dirty="0" smtClean="0"/>
              <a:t>Если к</a:t>
            </a:r>
            <a:r>
              <a:rPr lang="en-US" sz="2400" dirty="0" smtClean="0"/>
              <a:t>&gt;0 </a:t>
            </a:r>
            <a:r>
              <a:rPr lang="ru-RU" sz="2400" dirty="0" smtClean="0"/>
              <a:t>, график проходит по 1 и 3 четверти.</a:t>
            </a:r>
            <a:endParaRPr lang="ru-RU" sz="2400" dirty="0"/>
          </a:p>
          <a:p>
            <a:r>
              <a:rPr lang="ru-RU" sz="2400" dirty="0" smtClean="0"/>
              <a:t>Если к</a:t>
            </a:r>
            <a:r>
              <a:rPr lang="en-US" sz="2400" dirty="0" smtClean="0"/>
              <a:t>&lt;0 </a:t>
            </a:r>
            <a:r>
              <a:rPr lang="ru-RU" sz="2400" dirty="0" smtClean="0"/>
              <a:t>, график проходит по 2 и 4 четверти.</a:t>
            </a:r>
            <a:endParaRPr lang="ru-RU" sz="2400" dirty="0"/>
          </a:p>
          <a:p>
            <a:pPr marL="0" indent="0">
              <a:buNone/>
            </a:pPr>
            <a:r>
              <a:rPr lang="ru-RU" sz="2400" dirty="0"/>
              <a:t> </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56992"/>
            <a:ext cx="352839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69996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055" y="1556792"/>
            <a:ext cx="8191500" cy="2753791"/>
          </a:xfrm>
          <a:ln>
            <a:solidFill>
              <a:schemeClr val="tx1"/>
            </a:solidFill>
          </a:ln>
        </p:spPr>
        <p:txBody>
          <a:bodyPr/>
          <a:lstStyle/>
          <a:p>
            <a:r>
              <a:rPr lang="ru-RU" sz="2400" dirty="0" smtClean="0"/>
              <a:t>Графиком обратной пропорциональности является гипербола.</a:t>
            </a:r>
          </a:p>
          <a:p>
            <a:r>
              <a:rPr lang="ru-RU" sz="2400" dirty="0" smtClean="0"/>
              <a:t>Если к ≤ 0 то график находится в 2 и 4 четверти.</a:t>
            </a:r>
          </a:p>
          <a:p>
            <a:r>
              <a:rPr lang="ru-RU" sz="2400" dirty="0" smtClean="0"/>
              <a:t>Если к </a:t>
            </a:r>
            <a:r>
              <a:rPr lang="ru-RU" sz="2400" dirty="0" smtClean="0">
                <a:solidFill>
                  <a:srgbClr val="000000"/>
                </a:solidFill>
              </a:rPr>
              <a:t>≥</a:t>
            </a:r>
            <a:r>
              <a:rPr lang="ru-RU" sz="2400" dirty="0" smtClean="0"/>
              <a:t> 0 то график находится в 1 и 3 четверти.</a:t>
            </a:r>
          </a:p>
          <a:p>
            <a:r>
              <a:rPr lang="ru-RU" sz="2400" dirty="0" smtClean="0"/>
              <a:t>Х ≠ 0.</a:t>
            </a:r>
            <a:endParaRPr lang="ru-RU"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 y="4420870"/>
            <a:ext cx="3655694" cy="243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1596" y="4509120"/>
            <a:ext cx="901209" cy="369332"/>
          </a:xfrm>
          <a:prstGeom prst="rect">
            <a:avLst/>
          </a:prstGeom>
          <a:noFill/>
        </p:spPr>
        <p:txBody>
          <a:bodyPr wrap="none" rtlCol="0">
            <a:spAutoFit/>
          </a:bodyPr>
          <a:lstStyle/>
          <a:p>
            <a:r>
              <a:rPr lang="ru-RU" dirty="0" smtClean="0"/>
              <a:t>У=12/х</a:t>
            </a:r>
            <a:endParaRPr lang="ru-RU"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389188"/>
            <a:ext cx="3721596" cy="248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3707904" y="5085184"/>
            <a:ext cx="844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552805" y="4420870"/>
            <a:ext cx="0" cy="66431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5935" y="6324696"/>
            <a:ext cx="978153" cy="369332"/>
          </a:xfrm>
          <a:prstGeom prst="rect">
            <a:avLst/>
          </a:prstGeom>
          <a:noFill/>
        </p:spPr>
        <p:txBody>
          <a:bodyPr wrap="none" rtlCol="0">
            <a:spAutoFit/>
          </a:bodyPr>
          <a:lstStyle/>
          <a:p>
            <a:r>
              <a:rPr lang="ru-RU" dirty="0" smtClean="0"/>
              <a:t>У=-12/х</a:t>
            </a:r>
            <a:endParaRPr lang="ru-RU" dirty="0"/>
          </a:p>
        </p:txBody>
      </p:sp>
      <p:cxnSp>
        <p:nvCxnSpPr>
          <p:cNvPr id="11" name="Прямая соединительная линия 10"/>
          <p:cNvCxnSpPr/>
          <p:nvPr/>
        </p:nvCxnSpPr>
        <p:spPr>
          <a:xfrm flipH="1">
            <a:off x="4283968" y="6237312"/>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283968" y="6237312"/>
            <a:ext cx="0" cy="620687"/>
          </a:xfrm>
          <a:prstGeom prst="line">
            <a:avLst/>
          </a:prstGeom>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711309" y="404664"/>
            <a:ext cx="6513577"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Обратная пропорциональность</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88881355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1611313"/>
            <a:ext cx="8191500" cy="1745679"/>
          </a:xfrm>
        </p:spPr>
        <p:txBody>
          <a:bodyPr/>
          <a:lstStyle/>
          <a:p>
            <a:r>
              <a:rPr lang="ru-RU" sz="2400" dirty="0" smtClean="0"/>
              <a:t>Если х=0,то у=0,(0;0) принадлежит графику.</a:t>
            </a:r>
          </a:p>
          <a:p>
            <a:r>
              <a:rPr lang="ru-RU" sz="2400" dirty="0" smtClean="0"/>
              <a:t>Если х</a:t>
            </a:r>
            <a:r>
              <a:rPr lang="en-US" sz="2400" dirty="0" smtClean="0"/>
              <a:t>&gt;0</a:t>
            </a:r>
            <a:r>
              <a:rPr lang="ru-RU" sz="2400" dirty="0" smtClean="0"/>
              <a:t>,то у</a:t>
            </a:r>
            <a:r>
              <a:rPr lang="en-US" sz="2400" dirty="0" smtClean="0"/>
              <a:t>&gt;0</a:t>
            </a:r>
            <a:r>
              <a:rPr lang="ru-RU" sz="2400" dirty="0" smtClean="0"/>
              <a:t>,график расположен в 1 четверти.</a:t>
            </a:r>
          </a:p>
          <a:p>
            <a:r>
              <a:rPr lang="ru-RU" sz="2400" dirty="0" smtClean="0"/>
              <a:t>Большему значению х соответствует большее значение у . График идёт вверх.</a:t>
            </a:r>
            <a:endParaRPr lang="ru-RU" sz="2400" dirty="0"/>
          </a:p>
        </p:txBody>
      </p:sp>
      <p:sp>
        <p:nvSpPr>
          <p:cNvPr id="5" name="Прямоугольник 4"/>
          <p:cNvSpPr/>
          <p:nvPr/>
        </p:nvSpPr>
        <p:spPr>
          <a:xfrm>
            <a:off x="107504" y="764704"/>
            <a:ext cx="7059197"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Функция у=√х</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42" y="3555107"/>
            <a:ext cx="4503148" cy="330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descr="C:\Users\петя\AppData\Local\Microsoft\Windows\Temporary Internet Files\Content.IE5\9VOHMTMK\MP90043319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0" y="3284984"/>
            <a:ext cx="3950129" cy="315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1864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1611313"/>
            <a:ext cx="8191500" cy="809575"/>
          </a:xfrm>
        </p:spPr>
        <p:txBody>
          <a:bodyPr/>
          <a:lstStyle/>
          <a:p>
            <a:r>
              <a:rPr lang="ru-RU" dirty="0" smtClean="0"/>
              <a:t>Графиком является парабола.</a:t>
            </a:r>
            <a:endParaRPr lang="ru-RU" dirty="0"/>
          </a:p>
        </p:txBody>
      </p:sp>
      <p:sp>
        <p:nvSpPr>
          <p:cNvPr id="4" name="Прямоугольник 3"/>
          <p:cNvSpPr/>
          <p:nvPr/>
        </p:nvSpPr>
        <p:spPr>
          <a:xfrm>
            <a:off x="2593515" y="404664"/>
            <a:ext cx="3230756"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Функция у=х²</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111701"/>
            <a:ext cx="2880320" cy="374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C:\Program Files\Microsoft Office\MEDIA\CAGCAT10\j019640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365104"/>
            <a:ext cx="1695298" cy="18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6717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петя\AppData\Local\Microsoft\Windows\Temporary Internet Files\Content.IE5\1M5Z6V8C\MC90043311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4889"/>
            <a:ext cx="7344817" cy="487556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971600" y="5517232"/>
            <a:ext cx="7560840" cy="830997"/>
          </a:xfrm>
          <a:prstGeom prst="rect">
            <a:avLst/>
          </a:prstGeom>
        </p:spPr>
        <p:txBody>
          <a:bodyPr wrap="square">
            <a:spAutoFit/>
          </a:bodyPr>
          <a:lstStyle/>
          <a:p>
            <a:pPr lvl="0" algn="ctr"/>
            <a:r>
              <a:rPr lang="en-US" sz="4800" b="1" dirty="0" smtClean="0">
                <a:ln/>
                <a:solidFill>
                  <a:srgbClr val="FEB80A"/>
                </a:solidFill>
              </a:rPr>
              <a:t>By</a:t>
            </a:r>
            <a:r>
              <a:rPr lang="ru-RU" sz="4800" b="1" dirty="0" smtClean="0">
                <a:ln/>
                <a:solidFill>
                  <a:srgbClr val="FEB80A"/>
                </a:solidFill>
              </a:rPr>
              <a:t> Пётр </a:t>
            </a:r>
            <a:r>
              <a:rPr lang="ru-RU" sz="4800" b="1" dirty="0" err="1" smtClean="0">
                <a:ln/>
                <a:solidFill>
                  <a:srgbClr val="FEB80A"/>
                </a:solidFill>
              </a:rPr>
              <a:t>Зайдель</a:t>
            </a:r>
            <a:r>
              <a:rPr lang="ru-RU" sz="4800" b="1" dirty="0" smtClean="0">
                <a:ln/>
                <a:solidFill>
                  <a:srgbClr val="FEB80A"/>
                </a:solidFill>
              </a:rPr>
              <a:t> 8»а»</a:t>
            </a:r>
            <a:endParaRPr lang="ru-RU" sz="4800" b="1" dirty="0">
              <a:ln/>
              <a:solidFill>
                <a:srgbClr val="FEB80A"/>
              </a:solidFill>
            </a:endParaRPr>
          </a:p>
        </p:txBody>
      </p:sp>
      <p:pic>
        <p:nvPicPr>
          <p:cNvPr id="8"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52320" y="5029869"/>
            <a:ext cx="432000" cy="432000"/>
          </a:xfrm>
          <a:prstGeom prst="rect">
            <a:avLst/>
          </a:prstGeom>
        </p:spPr>
      </p:pic>
    </p:spTree>
    <p:extLst>
      <p:ext uri="{BB962C8B-B14F-4D97-AF65-F5344CB8AC3E}">
        <p14:creationId xmlns:p14="http://schemas.microsoft.com/office/powerpoint/2010/main" val="350589074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afterEffect">
                                  <p:stCondLst>
                                    <p:cond delay="0"/>
                                  </p:stCondLst>
                                  <p:childTnLst>
                                    <p:cmd type="call" cmd="playFrom(0.0)">
                                      <p:cBhvr>
                                        <p:cTn id="14" dur="4744" fill="hold"/>
                                        <p:tgtEl>
                                          <p:spTgt spid="8"/>
                                        </p:tgtEl>
                                      </p:cBhvr>
                                    </p:cmd>
                                  </p:childTnLst>
                                </p:cTn>
                              </p:par>
                            </p:childTnLst>
                          </p:cTn>
                        </p:par>
                      </p:childTnLst>
                    </p:cTn>
                  </p:par>
                </p:childTnLst>
              </p:cTn>
              <p:nextCondLst>
                <p:cond evt="onClick" delay="0">
                  <p:tgtEl>
                    <p:spTgt spid="8"/>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02584" y="404664"/>
            <a:ext cx="3377335"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оглавление</a:t>
            </a:r>
            <a:endParaRPr lang="ru-RU"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Объект 2"/>
          <p:cNvSpPr>
            <a:spLocks noGrp="1"/>
          </p:cNvSpPr>
          <p:nvPr>
            <p:ph idx="1"/>
          </p:nvPr>
        </p:nvSpPr>
        <p:spPr>
          <a:xfrm>
            <a:off x="467544" y="1484784"/>
            <a:ext cx="4896544" cy="4986039"/>
          </a:xfrm>
        </p:spPr>
        <p:txBody>
          <a:bodyPr/>
          <a:lstStyle/>
          <a:p>
            <a:r>
              <a:rPr lang="ru-RU" sz="1800" dirty="0" smtClean="0"/>
              <a:t> </a:t>
            </a:r>
          </a:p>
          <a:p>
            <a:r>
              <a:rPr lang="ru-RU" sz="1800" dirty="0" smtClean="0">
                <a:hlinkClick r:id="rId3" action="ppaction://hlinksldjump"/>
              </a:rPr>
              <a:t>Что такое «функция»</a:t>
            </a:r>
            <a:endParaRPr lang="ru-RU" sz="1800" dirty="0" smtClean="0"/>
          </a:p>
          <a:p>
            <a:r>
              <a:rPr lang="ru-RU" sz="1800" dirty="0" smtClean="0">
                <a:hlinkClick r:id="rId4" action="ppaction://hlinksldjump"/>
              </a:rPr>
              <a:t>Координатная плоскость</a:t>
            </a:r>
            <a:endParaRPr lang="ru-RU" sz="1800" dirty="0" smtClean="0"/>
          </a:p>
          <a:p>
            <a:r>
              <a:rPr lang="ru-RU" sz="1800" dirty="0" smtClean="0">
                <a:solidFill>
                  <a:srgbClr val="C00000"/>
                </a:solidFill>
              </a:rPr>
              <a:t> </a:t>
            </a:r>
          </a:p>
          <a:p>
            <a:r>
              <a:rPr lang="ru-RU" sz="1800" dirty="0" smtClean="0">
                <a:hlinkClick r:id="rId5" action="ppaction://hlinksldjump"/>
              </a:rPr>
              <a:t>Что такое «график функции»</a:t>
            </a:r>
            <a:endParaRPr lang="ru-RU" sz="1800" dirty="0" smtClean="0"/>
          </a:p>
          <a:p>
            <a:r>
              <a:rPr lang="ru-RU" sz="1800" dirty="0" smtClean="0">
                <a:hlinkClick r:id="rId6" action="ppaction://hlinksldjump"/>
              </a:rPr>
              <a:t>Декартова координатная плоскость</a:t>
            </a:r>
            <a:endParaRPr lang="ru-RU" sz="1800" dirty="0" smtClean="0"/>
          </a:p>
          <a:p>
            <a:r>
              <a:rPr lang="ru-RU" sz="1800" dirty="0" smtClean="0">
                <a:hlinkClick r:id="rId7" action="ppaction://hlinksldjump"/>
              </a:rPr>
              <a:t>История создания</a:t>
            </a:r>
            <a:endParaRPr lang="ru-RU" sz="1800" dirty="0" smtClean="0"/>
          </a:p>
          <a:p>
            <a:r>
              <a:rPr lang="ru-RU" sz="1800" dirty="0" smtClean="0"/>
              <a:t> </a:t>
            </a:r>
          </a:p>
          <a:p>
            <a:r>
              <a:rPr lang="ru-RU" sz="1800" dirty="0" smtClean="0">
                <a:hlinkClick r:id="rId8" action="ppaction://hlinksldjump"/>
              </a:rPr>
              <a:t>Линейная функция</a:t>
            </a:r>
            <a:endParaRPr lang="ru-RU" sz="1800" dirty="0" smtClean="0"/>
          </a:p>
          <a:p>
            <a:r>
              <a:rPr lang="ru-RU" sz="1800" dirty="0" smtClean="0">
                <a:hlinkClick r:id="rId9" action="ppaction://hlinksldjump"/>
              </a:rPr>
              <a:t>Функция </a:t>
            </a:r>
            <a:r>
              <a:rPr lang="ru-RU" sz="1800" dirty="0" smtClean="0">
                <a:hlinkClick r:id="rId9" action="ppaction://hlinksldjump"/>
              </a:rPr>
              <a:t>у=</a:t>
            </a:r>
            <a:r>
              <a:rPr lang="ru-RU" sz="1800" dirty="0" err="1" smtClean="0">
                <a:hlinkClick r:id="rId9" action="ppaction://hlinksldjump"/>
              </a:rPr>
              <a:t>к</a:t>
            </a:r>
            <a:r>
              <a:rPr lang="ru-RU" sz="1800" dirty="0" err="1" smtClean="0">
                <a:hlinkClick r:id="rId9" action="ppaction://hlinksldjump"/>
              </a:rPr>
              <a:t>х</a:t>
            </a:r>
            <a:endParaRPr lang="ru-RU" sz="1800" dirty="0" smtClean="0"/>
          </a:p>
          <a:p>
            <a:r>
              <a:rPr lang="ru-RU" sz="1800" dirty="0" smtClean="0">
                <a:hlinkClick r:id="rId10" action="ppaction://hlinksldjump"/>
              </a:rPr>
              <a:t>прямая пропорциональность</a:t>
            </a:r>
            <a:endParaRPr lang="ru-RU" sz="1800" dirty="0" smtClean="0"/>
          </a:p>
          <a:p>
            <a:r>
              <a:rPr lang="ru-RU" sz="1800" dirty="0" smtClean="0">
                <a:hlinkClick r:id="rId11" action="ppaction://hlinksldjump"/>
              </a:rPr>
              <a:t>Обратная </a:t>
            </a:r>
            <a:r>
              <a:rPr lang="ru-RU" sz="1800" dirty="0" smtClean="0">
                <a:hlinkClick r:id="rId11" action="ppaction://hlinksldjump"/>
              </a:rPr>
              <a:t>пропорциональность</a:t>
            </a:r>
            <a:endParaRPr lang="ru-RU" sz="1800" dirty="0"/>
          </a:p>
          <a:p>
            <a:r>
              <a:rPr lang="ru-RU" sz="1800" dirty="0" smtClean="0">
                <a:hlinkClick r:id="rId11" action="ppaction://hlinksldjump"/>
              </a:rPr>
              <a:t>прямая пропорциональность</a:t>
            </a:r>
            <a:endParaRPr lang="ru-RU" sz="1800" dirty="0" smtClean="0"/>
          </a:p>
          <a:p>
            <a:r>
              <a:rPr lang="ru-RU" sz="1800" dirty="0">
                <a:hlinkClick r:id="rId12" action="ppaction://hlinksldjump"/>
              </a:rPr>
              <a:t>Функция у=√х</a:t>
            </a:r>
            <a:endParaRPr lang="ru-RU" sz="1800" dirty="0"/>
          </a:p>
          <a:p>
            <a:r>
              <a:rPr lang="ru-RU" sz="1800" dirty="0">
                <a:hlinkClick r:id="rId13" action="ppaction://hlinksldjump"/>
              </a:rPr>
              <a:t>Функция у=х²</a:t>
            </a:r>
            <a:endParaRPr lang="ru-RU" sz="1800" dirty="0"/>
          </a:p>
          <a:p>
            <a:endParaRPr lang="ru-RU" sz="1800" dirty="0" smtClean="0"/>
          </a:p>
          <a:p>
            <a:endParaRPr lang="ru-RU" dirty="0" smtClean="0"/>
          </a:p>
          <a:p>
            <a:endParaRPr lang="ru-RU" dirty="0"/>
          </a:p>
        </p:txBody>
      </p:sp>
      <p:sp>
        <p:nvSpPr>
          <p:cNvPr id="4" name="Прямоугольник 3"/>
          <p:cNvSpPr/>
          <p:nvPr/>
        </p:nvSpPr>
        <p:spPr>
          <a:xfrm>
            <a:off x="599269" y="2420888"/>
            <a:ext cx="302433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4" action="ppaction://hlinksldjump"/>
              </a:rPr>
              <a:t>График функции</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840641" y="3671446"/>
            <a:ext cx="272388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5" action="ppaction://hlinksldjump"/>
              </a:rPr>
              <a:t>Виды</a:t>
            </a: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5" action="ppaction://hlinksldjump"/>
              </a:rPr>
              <a:t> функций</a:t>
            </a:r>
            <a:endPar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776990" y="1412776"/>
            <a:ext cx="15167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6" action="ppaction://hlinksldjump"/>
              </a:rPr>
              <a:t>Функция</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C:\Users\петя\AppData\Local\Microsoft\Windows\Temporary Internet Files\Content.IE5\1M5Z6V8C\MC900433165[1].jp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7984" y="2191741"/>
            <a:ext cx="4640560" cy="348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497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19"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7944" y="5157192"/>
            <a:ext cx="36079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УНКЦИЯ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699246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1611313"/>
            <a:ext cx="8191500" cy="3041823"/>
          </a:xfrm>
        </p:spPr>
        <p:txBody>
          <a:bodyPr/>
          <a:lstStyle/>
          <a:p>
            <a:r>
              <a:rPr lang="ru-RU" dirty="0"/>
              <a:t> </a:t>
            </a:r>
            <a:r>
              <a:rPr lang="ru-RU" dirty="0" smtClean="0"/>
              <a:t>-</a:t>
            </a:r>
            <a:r>
              <a:rPr lang="ru-RU" sz="2000" dirty="0" smtClean="0"/>
              <a:t>термин</a:t>
            </a:r>
            <a:r>
              <a:rPr lang="ru-RU" sz="2000" dirty="0"/>
              <a:t>, используемый в математике для обозначения такой зависимости между двумя величинами, при которой если одна величина задана, то другая может быть найдена. Обычно функция (с 17 в.) задается формулой, выражающей зависимую переменную через одну или несколько независимых переменных. </a:t>
            </a:r>
            <a:endParaRPr lang="ru-RU" sz="2000" dirty="0" smtClean="0"/>
          </a:p>
          <a:p>
            <a:r>
              <a:rPr lang="ru-RU" sz="2000" dirty="0"/>
              <a:t>Функцию можно изобразить графически, нанося точки, координатами которых служат независимые и зависимые переменные, на координатную плоскость</a:t>
            </a:r>
          </a:p>
        </p:txBody>
      </p:sp>
      <p:sp>
        <p:nvSpPr>
          <p:cNvPr id="4" name="TextBox 3"/>
          <p:cNvSpPr txBox="1"/>
          <p:nvPr/>
        </p:nvSpPr>
        <p:spPr>
          <a:xfrm>
            <a:off x="755576" y="5219908"/>
            <a:ext cx="4316951" cy="369332"/>
          </a:xfrm>
          <a:prstGeom prst="rect">
            <a:avLst/>
          </a:prstGeom>
          <a:noFill/>
        </p:spPr>
        <p:txBody>
          <a:bodyPr wrap="none" rtlCol="0">
            <a:spAutoFit/>
          </a:bodyPr>
          <a:lstStyle/>
          <a:p>
            <a:r>
              <a:rPr lang="en-US" i="1" dirty="0"/>
              <a:t>P</a:t>
            </a:r>
            <a:r>
              <a:rPr lang="en-US" dirty="0"/>
              <a:t> = 2(</a:t>
            </a:r>
            <a:r>
              <a:rPr lang="en-US" i="1" dirty="0"/>
              <a:t>l</a:t>
            </a:r>
            <a:r>
              <a:rPr lang="en-US" dirty="0"/>
              <a:t> + </a:t>
            </a:r>
            <a:r>
              <a:rPr lang="en-US" i="1" dirty="0"/>
              <a:t>w</a:t>
            </a:r>
            <a:r>
              <a:rPr lang="en-US" dirty="0" smtClean="0"/>
              <a:t>)</a:t>
            </a:r>
            <a:r>
              <a:rPr lang="ru-RU" dirty="0" smtClean="0"/>
              <a:t>-периметр  прямоугольника</a:t>
            </a:r>
            <a:endParaRPr lang="ru-RU" dirty="0"/>
          </a:p>
        </p:txBody>
      </p:sp>
      <p:sp>
        <p:nvSpPr>
          <p:cNvPr id="11" name="TextBox 10"/>
          <p:cNvSpPr txBox="1"/>
          <p:nvPr/>
        </p:nvSpPr>
        <p:spPr>
          <a:xfrm>
            <a:off x="827584" y="6165304"/>
            <a:ext cx="2578270" cy="369332"/>
          </a:xfrm>
          <a:prstGeom prst="rect">
            <a:avLst/>
          </a:prstGeom>
          <a:noFill/>
        </p:spPr>
        <p:txBody>
          <a:bodyPr wrap="none" rtlCol="0">
            <a:spAutoFit/>
          </a:bodyPr>
          <a:lstStyle/>
          <a:p>
            <a:r>
              <a:rPr lang="ru-RU" i="1" dirty="0" smtClean="0"/>
              <a:t>площадь круга-</a:t>
            </a:r>
            <a:r>
              <a:rPr lang="en-US" i="1" dirty="0" smtClean="0"/>
              <a:t>A</a:t>
            </a:r>
            <a:r>
              <a:rPr lang="en-US" dirty="0" smtClean="0"/>
              <a:t> </a:t>
            </a:r>
            <a:r>
              <a:rPr lang="en-US" dirty="0"/>
              <a:t>= </a:t>
            </a:r>
            <a:r>
              <a:rPr lang="en-US" i="1" dirty="0">
                <a:latin typeface="Symbol"/>
              </a:rPr>
              <a:t>p</a:t>
            </a:r>
            <a:r>
              <a:rPr lang="en-US" i="1" dirty="0"/>
              <a:t>r</a:t>
            </a:r>
            <a:r>
              <a:rPr lang="en-US" baseline="30000" dirty="0"/>
              <a:t>2</a:t>
            </a:r>
            <a:endParaRPr lang="ru-RU" dirty="0"/>
          </a:p>
        </p:txBody>
      </p:sp>
      <p:sp>
        <p:nvSpPr>
          <p:cNvPr id="5" name="Прямоугольник 4"/>
          <p:cNvSpPr/>
          <p:nvPr/>
        </p:nvSpPr>
        <p:spPr>
          <a:xfrm>
            <a:off x="179512" y="692696"/>
            <a:ext cx="7416951"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ЧТО ТАКОЕ «ФУНКЦИЯ»</a:t>
            </a:r>
            <a:endParaRPr lang="ru-RU"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146" name="Picture 2" descr="C:\Users\петя\AppData\Local\Microsoft\Windows\Temporary Internet Files\Content.IE5\9VOHMTMK\MC900433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975" y="4149080"/>
            <a:ext cx="1122190" cy="25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7903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500" autoRev="1" fill="hold">
                                          <p:stCondLst>
                                            <p:cond delay="0"/>
                                          </p:stCondLst>
                                        </p:cTn>
                                        <p:tgtEl>
                                          <p:spTgt spid="11"/>
                                        </p:tgtEl>
                                        <p:attrNameLst>
                                          <p:attrName>ppt_w</p:attrName>
                                        </p:attrNameLst>
                                      </p:cBhvr>
                                    </p:anim>
                                    <p:anim by="(#ppt_w*0.50)" calcmode="lin" valueType="num">
                                      <p:cBhvr>
                                        <p:cTn id="16" dur="500" decel="50000" autoRev="1" fill="hold">
                                          <p:stCondLst>
                                            <p:cond delay="0"/>
                                          </p:stCondLst>
                                        </p:cTn>
                                        <p:tgtEl>
                                          <p:spTgt spid="11"/>
                                        </p:tgtEl>
                                        <p:attrNameLst>
                                          <p:attrName>ppt_x</p:attrName>
                                        </p:attrNameLst>
                                      </p:cBhvr>
                                    </p:anim>
                                    <p:anim from="(-#ppt_h/2)" to="(#ppt_y)" calcmode="lin" valueType="num">
                                      <p:cBhvr>
                                        <p:cTn id="17" dur="1000" fill="hold">
                                          <p:stCondLst>
                                            <p:cond delay="0"/>
                                          </p:stCondLst>
                                        </p:cTn>
                                        <p:tgtEl>
                                          <p:spTgt spid="11"/>
                                        </p:tgtEl>
                                        <p:attrNameLst>
                                          <p:attrName>ppt_y</p:attrName>
                                        </p:attrNameLst>
                                      </p:cBhvr>
                                    </p:anim>
                                    <p:animRot by="21600000">
                                      <p:cBhvr>
                                        <p:cTn id="18"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56792"/>
            <a:ext cx="9144000" cy="4713287"/>
          </a:xfrm>
        </p:spPr>
        <p:txBody>
          <a:bodyPr/>
          <a:lstStyle/>
          <a:p>
            <a:r>
              <a:rPr lang="ru-RU" sz="2000" dirty="0" smtClean="0"/>
              <a:t>- ЭТО Плоскость</a:t>
            </a:r>
            <a:r>
              <a:rPr lang="ru-RU" sz="2000" dirty="0"/>
              <a:t>, на которой задана система </a:t>
            </a:r>
            <a:r>
              <a:rPr lang="ru-RU" sz="2000" dirty="0" smtClean="0"/>
              <a:t>координат.</a:t>
            </a:r>
          </a:p>
          <a:p>
            <a:r>
              <a:rPr lang="ru-RU" sz="2000" dirty="0"/>
              <a:t>Каждой точке </a:t>
            </a:r>
            <a:r>
              <a:rPr lang="ru-RU" sz="2000" dirty="0" smtClean="0"/>
              <a:t> </a:t>
            </a:r>
            <a:r>
              <a:rPr lang="ru-RU" sz="2000" dirty="0"/>
              <a:t>на координатной плоскости соответствует пара чисел: её абсцисса и ордината. Наоборот, каждой паре чисел соответствует одна точка плоскости, для которой эти числа являются </a:t>
            </a:r>
            <a:r>
              <a:rPr lang="ru-RU" sz="2000" dirty="0" smtClean="0"/>
              <a:t>координатами.</a:t>
            </a:r>
          </a:p>
          <a:p>
            <a:r>
              <a:rPr lang="ru-RU" sz="2000" dirty="0"/>
              <a:t>Идея задавать положение точки на плоскости зародилась в древности – прежде всего у астрономов. Во II в. Древнегреческий астроном  Клавдий </a:t>
            </a:r>
            <a:r>
              <a:rPr lang="ru-RU" sz="2000" dirty="0" err="1"/>
              <a:t>Птоломей</a:t>
            </a:r>
            <a:r>
              <a:rPr lang="ru-RU" sz="2000" dirty="0"/>
              <a:t> пользовался широтой и долготой в качестве координат</a:t>
            </a:r>
            <a:r>
              <a:rPr lang="ru-RU" sz="2000" dirty="0" smtClean="0"/>
              <a:t>.</a:t>
            </a:r>
          </a:p>
          <a:p>
            <a:r>
              <a:rPr lang="ru-RU" sz="2000" dirty="0"/>
              <a:t>Описание применения координат дал в книге «Геометрия» в 1637 г. французский математик Рене Декарт, поэтому прямоугольную систему координат часто называют декартовой.</a:t>
            </a:r>
          </a:p>
        </p:txBody>
      </p:sp>
      <p:sp>
        <p:nvSpPr>
          <p:cNvPr id="4" name="Прямоугольник 3"/>
          <p:cNvSpPr/>
          <p:nvPr/>
        </p:nvSpPr>
        <p:spPr>
          <a:xfrm>
            <a:off x="107504" y="692696"/>
            <a:ext cx="8018775"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КООРДИНАТНАЯ ПЛОСКОСТЬ</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219" name="Picture 3" descr="C:\Users\петя\AppData\Local\Microsoft\Windows\Temporary Internet Files\Content.IE5\9VOHMTMK\MC9004332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918743"/>
            <a:ext cx="2336304" cy="191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9481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79712" y="5085184"/>
            <a:ext cx="6805710"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График  функции</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8691725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56792"/>
            <a:ext cx="8496944" cy="1368152"/>
          </a:xfrm>
        </p:spPr>
        <p:txBody>
          <a:bodyPr>
            <a:normAutofit/>
          </a:bodyPr>
          <a:lstStyle/>
          <a:p>
            <a:r>
              <a:rPr lang="ru-RU" sz="1800" u="sng" dirty="0"/>
              <a:t>График функции</a:t>
            </a:r>
            <a:r>
              <a:rPr lang="ru-RU" sz="1800" dirty="0" smtClean="0"/>
              <a:t> — множество точек, у которых абсциссы являются допустимыми значениями аргумента </a:t>
            </a:r>
            <a:r>
              <a:rPr lang="ru-RU" sz="1800" i="1" u="sng" dirty="0" smtClean="0"/>
              <a:t>x</a:t>
            </a:r>
            <a:r>
              <a:rPr lang="ru-RU" sz="1800" dirty="0" smtClean="0"/>
              <a:t>, а ординаты — соответствующими значениями функции </a:t>
            </a:r>
            <a:r>
              <a:rPr lang="ru-RU" sz="1800" i="1" u="sng" dirty="0" smtClean="0"/>
              <a:t>y</a:t>
            </a:r>
            <a:r>
              <a:rPr lang="ru-RU" sz="1800" dirty="0" smtClean="0"/>
              <a:t>.</a:t>
            </a:r>
            <a:br>
              <a:rPr lang="ru-RU" sz="1800" dirty="0" smtClean="0"/>
            </a:br>
            <a:r>
              <a:rPr lang="ru-RU" sz="1800" dirty="0" smtClean="0"/>
              <a:t>График функции строится  В СИСТЕМЕ КООРДИНАТ.</a:t>
            </a:r>
            <a:endParaRPr lang="ru-RU" sz="1800" dirty="0"/>
          </a:p>
        </p:txBody>
      </p:sp>
      <p:sp>
        <p:nvSpPr>
          <p:cNvPr id="5" name="Прямоугольник 4"/>
          <p:cNvSpPr/>
          <p:nvPr/>
        </p:nvSpPr>
        <p:spPr>
          <a:xfrm>
            <a:off x="35496" y="764704"/>
            <a:ext cx="7391372"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Что такое «график функции»?</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TextBox 6"/>
          <p:cNvSpPr txBox="1"/>
          <p:nvPr/>
        </p:nvSpPr>
        <p:spPr>
          <a:xfrm>
            <a:off x="3923482" y="3129318"/>
            <a:ext cx="785793" cy="369332"/>
          </a:xfrm>
          <a:prstGeom prst="rect">
            <a:avLst/>
          </a:prstGeom>
          <a:noFill/>
        </p:spPr>
        <p:txBody>
          <a:bodyPr wrap="none" rtlCol="0">
            <a:spAutoFit/>
          </a:bodyPr>
          <a:lstStyle/>
          <a:p>
            <a:r>
              <a:rPr lang="ru-RU" dirty="0" smtClean="0"/>
              <a:t>У=2-х</a:t>
            </a:r>
            <a:endParaRPr lang="ru-RU" dirty="0"/>
          </a:p>
        </p:txBody>
      </p:sp>
      <p:pic>
        <p:nvPicPr>
          <p:cNvPr id="4100" name="Picture 4" descr="C:\Users\петя\AppData\Local\Microsoft\Windows\Temporary Internet Files\Content.IE5\0G03EKRZ\MP9004331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521" y="3645024"/>
            <a:ext cx="3294968" cy="3053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71837"/>
            <a:ext cx="4799565" cy="319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26726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23528" y="1628800"/>
            <a:ext cx="8191500" cy="2016223"/>
          </a:xfrm>
        </p:spPr>
        <p:txBody>
          <a:bodyPr/>
          <a:lstStyle/>
          <a:p>
            <a:r>
              <a:rPr lang="ru-RU" sz="2000" dirty="0" smtClean="0"/>
              <a:t>Наиболее простая и поэтому часто используемая система координат на плоскости и в пространстве.</a:t>
            </a:r>
          </a:p>
          <a:p>
            <a:r>
              <a:rPr lang="ru-RU" sz="2000" dirty="0" smtClean="0"/>
              <a:t>Прямоугольная система координат на плоскости образуется двумя взаимно перпендикулярными осями координат </a:t>
            </a:r>
            <a:r>
              <a:rPr lang="ru-RU" sz="2000" i="1" dirty="0" smtClean="0"/>
              <a:t>X</a:t>
            </a:r>
            <a:r>
              <a:rPr lang="ru-RU" sz="2000" dirty="0" smtClean="0"/>
              <a:t>'</a:t>
            </a:r>
            <a:r>
              <a:rPr lang="ru-RU" sz="2000" i="1" dirty="0" smtClean="0"/>
              <a:t>X</a:t>
            </a:r>
            <a:r>
              <a:rPr lang="ru-RU" sz="2000" dirty="0" smtClean="0"/>
              <a:t> и </a:t>
            </a:r>
            <a:r>
              <a:rPr lang="ru-RU" sz="2000" i="1" dirty="0" smtClean="0"/>
              <a:t>Y</a:t>
            </a:r>
            <a:r>
              <a:rPr lang="ru-RU" sz="2000" dirty="0" smtClean="0"/>
              <a:t>'</a:t>
            </a:r>
            <a:r>
              <a:rPr lang="ru-RU" sz="2000" i="1" dirty="0" smtClean="0"/>
              <a:t>Y</a:t>
            </a:r>
            <a:r>
              <a:rPr lang="ru-RU" sz="2000" dirty="0" smtClean="0"/>
              <a:t>. Оси координат пересекаются в точке </a:t>
            </a:r>
            <a:r>
              <a:rPr lang="ru-RU" sz="2000" i="1" dirty="0" smtClean="0"/>
              <a:t>O</a:t>
            </a:r>
            <a:r>
              <a:rPr lang="ru-RU" sz="2000" dirty="0" smtClean="0"/>
              <a:t>, которая называется началом координат. Она делится на 4 четверти .</a:t>
            </a:r>
            <a:endParaRPr lang="ru-RU" sz="20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645024"/>
            <a:ext cx="3348043" cy="2877308"/>
          </a:xfrm>
          <a:prstGeom prst="rect">
            <a:avLst/>
          </a:prstGeom>
        </p:spPr>
      </p:pic>
      <p:sp>
        <p:nvSpPr>
          <p:cNvPr id="9" name="TextBox 8"/>
          <p:cNvSpPr txBox="1"/>
          <p:nvPr/>
        </p:nvSpPr>
        <p:spPr>
          <a:xfrm>
            <a:off x="2627784" y="3645024"/>
            <a:ext cx="312906" cy="369332"/>
          </a:xfrm>
          <a:prstGeom prst="rect">
            <a:avLst/>
          </a:prstGeom>
          <a:noFill/>
        </p:spPr>
        <p:txBody>
          <a:bodyPr wrap="none" rtlCol="0">
            <a:spAutoFit/>
          </a:bodyPr>
          <a:lstStyle/>
          <a:p>
            <a:r>
              <a:rPr lang="ru-RU" dirty="0" smtClean="0"/>
              <a:t>1</a:t>
            </a:r>
            <a:endParaRPr lang="ru-RU" dirty="0"/>
          </a:p>
        </p:txBody>
      </p:sp>
      <p:sp>
        <p:nvSpPr>
          <p:cNvPr id="10" name="TextBox 9"/>
          <p:cNvSpPr txBox="1"/>
          <p:nvPr/>
        </p:nvSpPr>
        <p:spPr>
          <a:xfrm>
            <a:off x="1115616" y="3829690"/>
            <a:ext cx="312906" cy="369332"/>
          </a:xfrm>
          <a:prstGeom prst="rect">
            <a:avLst/>
          </a:prstGeom>
          <a:noFill/>
        </p:spPr>
        <p:txBody>
          <a:bodyPr wrap="none" rtlCol="0">
            <a:spAutoFit/>
          </a:bodyPr>
          <a:lstStyle/>
          <a:p>
            <a:r>
              <a:rPr lang="ru-RU" dirty="0" smtClean="0"/>
              <a:t>2</a:t>
            </a:r>
            <a:endParaRPr lang="ru-RU" dirty="0"/>
          </a:p>
        </p:txBody>
      </p:sp>
      <p:sp>
        <p:nvSpPr>
          <p:cNvPr id="11" name="TextBox 10"/>
          <p:cNvSpPr txBox="1"/>
          <p:nvPr/>
        </p:nvSpPr>
        <p:spPr>
          <a:xfrm>
            <a:off x="1115616" y="5445224"/>
            <a:ext cx="312906" cy="369332"/>
          </a:xfrm>
          <a:prstGeom prst="rect">
            <a:avLst/>
          </a:prstGeom>
          <a:noFill/>
        </p:spPr>
        <p:txBody>
          <a:bodyPr wrap="none" rtlCol="0">
            <a:spAutoFit/>
          </a:bodyPr>
          <a:lstStyle/>
          <a:p>
            <a:r>
              <a:rPr lang="ru-RU" dirty="0" smtClean="0"/>
              <a:t>3</a:t>
            </a:r>
            <a:endParaRPr lang="ru-RU" dirty="0"/>
          </a:p>
        </p:txBody>
      </p:sp>
      <p:sp>
        <p:nvSpPr>
          <p:cNvPr id="12" name="TextBox 11"/>
          <p:cNvSpPr txBox="1"/>
          <p:nvPr/>
        </p:nvSpPr>
        <p:spPr>
          <a:xfrm>
            <a:off x="2940690" y="5517232"/>
            <a:ext cx="312906" cy="369332"/>
          </a:xfrm>
          <a:prstGeom prst="rect">
            <a:avLst/>
          </a:prstGeom>
          <a:noFill/>
        </p:spPr>
        <p:txBody>
          <a:bodyPr wrap="none" rtlCol="0">
            <a:spAutoFit/>
          </a:bodyPr>
          <a:lstStyle/>
          <a:p>
            <a:r>
              <a:rPr lang="ru-RU" dirty="0" smtClean="0"/>
              <a:t>4</a:t>
            </a:r>
            <a:endParaRPr lang="ru-RU" dirty="0"/>
          </a:p>
        </p:txBody>
      </p:sp>
      <p:sp>
        <p:nvSpPr>
          <p:cNvPr id="2" name="Прямоугольник 1"/>
          <p:cNvSpPr/>
          <p:nvPr/>
        </p:nvSpPr>
        <p:spPr>
          <a:xfrm>
            <a:off x="-108520" y="578213"/>
            <a:ext cx="7380313"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Прямоугольная</a:t>
            </a:r>
            <a:r>
              <a:rPr lang="ru-RU"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или </a:t>
            </a:r>
            <a:r>
              <a:rPr lang="ru-RU"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Декартова система координат</a:t>
            </a:r>
          </a:p>
        </p:txBody>
      </p:sp>
      <p:pic>
        <p:nvPicPr>
          <p:cNvPr id="5124" name="Picture 4" descr="C:\Users\петя\AppData\Local\Microsoft\Windows\Temporary Internet Files\Content.IE5\CQJG4ETG\MC9004330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472" y="3966251"/>
            <a:ext cx="4352528" cy="288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98848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1484783"/>
            <a:ext cx="8191500" cy="2880321"/>
          </a:xfrm>
        </p:spPr>
        <p:txBody>
          <a:bodyPr/>
          <a:lstStyle/>
          <a:p>
            <a:r>
              <a:rPr lang="ru-RU" sz="1800" dirty="0" smtClean="0"/>
              <a:t>Впервые прямоугольную систему координат ввел Рене Декарт в своей работе «Рассуждение о методе» в 1637 году. Поэтому прямоугольную систему координат называют также — Декартова система координат. Координатный метод описания геометрических объектов положил начало аналитической геометрии. Вклад в развитие координатного метода внес также Пьер Ферма, однако его работы были впервые опубликованы уже после его смерти. Декарт и Ферма применяли координатный метод только на плоскости.</a:t>
            </a:r>
          </a:p>
          <a:p>
            <a:r>
              <a:rPr lang="ru-RU" sz="1800" dirty="0" smtClean="0"/>
              <a:t>Координатный метод для трёхмерного пространства впервые применил Леонард Эйлер уже в XVIII веке.</a:t>
            </a:r>
          </a:p>
          <a:p>
            <a:endParaRPr lang="ru-RU" sz="1800" dirty="0" smtClean="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437112"/>
            <a:ext cx="2286000" cy="2286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293096"/>
            <a:ext cx="2286000" cy="2308860"/>
          </a:xfrm>
          <a:prstGeom prst="rect">
            <a:avLst/>
          </a:prstGeom>
        </p:spPr>
      </p:pic>
      <p:sp>
        <p:nvSpPr>
          <p:cNvPr id="4" name="Прямоугольник 3"/>
          <p:cNvSpPr/>
          <p:nvPr/>
        </p:nvSpPr>
        <p:spPr>
          <a:xfrm>
            <a:off x="1115616" y="764704"/>
            <a:ext cx="6014597"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История создания</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51361526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882</TotalTime>
  <Words>558</Words>
  <Application>Microsoft Office PowerPoint</Application>
  <PresentationFormat>Экран (4:3)</PresentationFormat>
  <Paragraphs>76</Paragraphs>
  <Slides>17</Slides>
  <Notes>0</Notes>
  <HiddenSlides>0</HiddenSlides>
  <MMClips>1</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17</vt:i4>
      </vt:variant>
    </vt:vector>
  </HeadingPairs>
  <TitlesOfParts>
    <vt:vector size="20" baseType="lpstr">
      <vt:lpstr>cdb2004199l</vt:lpstr>
      <vt:lpstr>Метро</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График функции — множество точек, у которых абсциссы являются допустимыми значениями аргумента x, а ординаты — соответствующими значениями функции y. График функции строится  В СИСТЕМЕ КООРДИНАТ.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петя</dc:creator>
  <cp:lastModifiedBy>петя</cp:lastModifiedBy>
  <cp:revision>43</cp:revision>
  <dcterms:created xsi:type="dcterms:W3CDTF">2010-11-05T13:17:08Z</dcterms:created>
  <dcterms:modified xsi:type="dcterms:W3CDTF">2010-11-21T19:08:54Z</dcterms:modified>
</cp:coreProperties>
</file>