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68" r:id="rId14"/>
    <p:sldId id="269" r:id="rId15"/>
    <p:sldId id="273" r:id="rId16"/>
    <p:sldId id="272" r:id="rId17"/>
    <p:sldId id="270" r:id="rId18"/>
    <p:sldId id="271" r:id="rId19"/>
    <p:sldId id="274" r:id="rId20"/>
    <p:sldId id="275" r:id="rId21"/>
    <p:sldId id="276" r:id="rId22"/>
    <p:sldId id="277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FF00"/>
    <a:srgbClr val="CC0066"/>
    <a:srgbClr val="F820C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5" autoAdjust="0"/>
    <p:restoredTop sz="94157" autoAdjust="0"/>
  </p:normalViewPr>
  <p:slideViewPr>
    <p:cSldViewPr>
      <p:cViewPr varScale="1">
        <p:scale>
          <a:sx n="71" d="100"/>
          <a:sy n="71" d="100"/>
        </p:scale>
        <p:origin x="-40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D6B6DA-6384-4E75-906E-F59A2AB1C077}" type="datetimeFigureOut">
              <a:rPr lang="ru-RU"/>
              <a:pPr>
                <a:defRPr/>
              </a:pPr>
              <a:t>14.02.2009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5073374-8961-46C4-9865-E5D3AAC79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3A5F73-E943-4DB7-AACC-4AEB4979BB8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033B48-686B-49DC-A9C9-159BF493E22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BEAF6-FB20-4274-A962-43152F8236BD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7DD90-8DA1-4055-B00A-63E281EB38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AB7C5-39DE-4836-8687-06D7D518D279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34781-C590-45FC-AA80-7C9DA0FD8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5D9FF-92AD-4272-845E-4F6DB10E4057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221F1-836C-47CF-ACF5-9FCFB50C58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2C0FB-831A-4DF6-86A7-E27ED99501E0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58B21-6996-4136-856D-3E7C79106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9AAA7-A7A7-4039-8390-ED5672196079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824F9-C08D-4697-A24E-3B0D91C60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6627B2-6F9C-4D6C-ACD2-3EDF5C5BF7F8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5A16A-D9EF-4E90-8477-71F6AFC535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6661F-8F1B-4035-AA7D-7C11EDB835D5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1F021-A256-4F14-85B0-FD267973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89F3A-B8B4-4ACF-9F9F-5F622AA8F711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0D48B-EB1C-4D7E-B1FB-0D214CE7AF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6DF92-B865-4472-8A86-D0247FCA0373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ED905-5020-4059-8110-C86E10501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5E491-76B9-4B50-BC92-4B6AD8FDACCB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D7666-2A30-4E93-B092-CC220DC697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066E3-8AAD-443C-BE6D-89FA452DFC34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9A3FC-2A1D-48F5-94BD-992F987E2A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3F1886-4E66-44ED-B53C-6A6D5F891E74}" type="datetimeFigureOut">
              <a:rPr lang="en-US"/>
              <a:pPr>
                <a:defRPr/>
              </a:pPr>
              <a:t>2/14/2009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accent1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55D8CC-638E-4D09-812C-C2E2F34C9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3" r:id="rId4"/>
    <p:sldLayoutId id="2147483747" r:id="rId5"/>
    <p:sldLayoutId id="2147483742" r:id="rId6"/>
    <p:sldLayoutId id="2147483748" r:id="rId7"/>
    <p:sldLayoutId id="2147483749" r:id="rId8"/>
    <p:sldLayoutId id="2147483750" r:id="rId9"/>
    <p:sldLayoutId id="2147483741" r:id="rId10"/>
    <p:sldLayoutId id="214748375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slide" Target="slide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45000">
              <a:schemeClr val="tx2">
                <a:lumMod val="40000"/>
                <a:lumOff val="60000"/>
              </a:schemeClr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43000"/>
            <a:ext cx="8153400" cy="4419600"/>
          </a:xfr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8000" b="1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Движение на плоскости</a:t>
            </a:r>
            <a:endParaRPr lang="ru-RU" sz="8000" b="1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 rot="5400000">
            <a:off x="4610100" y="-800100"/>
            <a:ext cx="685800" cy="914400"/>
          </a:xfrm>
          <a:prstGeom prst="lightningBolt">
            <a:avLst/>
          </a:prstGeom>
          <a:solidFill>
            <a:srgbClr val="FFFF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53213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 rot="5400000">
            <a:off x="8372475" y="4048125"/>
            <a:ext cx="1023938" cy="1157288"/>
          </a:xfrm>
          <a:prstGeom prst="lightningBolt">
            <a:avLst/>
          </a:prstGeom>
          <a:solidFill>
            <a:srgbClr val="FFFF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53213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 rot="5400000">
            <a:off x="8427244" y="-578644"/>
            <a:ext cx="914400" cy="1157288"/>
          </a:xfrm>
          <a:prstGeom prst="lightningBolt">
            <a:avLst/>
          </a:prstGeom>
          <a:solidFill>
            <a:srgbClr val="FFFF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753213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86 0.08649 L -0.60486 0.53052 " pathEditMode="relative" ptsTypes="AA">
                                      <p:cBhvr>
                                        <p:cTn id="15" dur="5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83 0.09759 L -1.0533 0.94125 " pathEditMode="relative" ptsTypes="AA">
                                      <p:cBhvr>
                                        <p:cTn id="22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86 0.0976 L -0.3882 0.37512 " pathEditMode="relative" ptsTypes="AA">
                                      <p:cBhvr>
                                        <p:cTn id="2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 animBg="1"/>
      <p:bldP spid="307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Примером центрально-симметричной фигуры является параллелограмм.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r>
              <a:rPr lang="ru-RU" smtClean="0"/>
              <a:t>Центром симметрии параллелограмма является точка пересечения его диагоналей.</a:t>
            </a:r>
          </a:p>
        </p:txBody>
      </p:sp>
      <p:sp>
        <p:nvSpPr>
          <p:cNvPr id="6" name="Параллелограмм 5"/>
          <p:cNvSpPr/>
          <p:nvPr/>
        </p:nvSpPr>
        <p:spPr>
          <a:xfrm>
            <a:off x="5181600" y="4724400"/>
            <a:ext cx="2895600" cy="13716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562600" y="4724400"/>
            <a:ext cx="2133600" cy="1371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V="1">
            <a:off x="5181600" y="4724400"/>
            <a:ext cx="2895600" cy="1371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477000" y="5410200"/>
            <a:ext cx="38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О</a:t>
            </a:r>
            <a:endParaRPr lang="ru-RU">
              <a:latin typeface="Calibri" pitchFamily="34" charset="0"/>
            </a:endParaRPr>
          </a:p>
        </p:txBody>
      </p:sp>
      <p:sp>
        <p:nvSpPr>
          <p:cNvPr id="23558" name="TextBox 13"/>
          <p:cNvSpPr txBox="1">
            <a:spLocks noChangeArrowheads="1"/>
          </p:cNvSpPr>
          <p:nvPr/>
        </p:nvSpPr>
        <p:spPr bwMode="auto">
          <a:xfrm>
            <a:off x="990600" y="6019800"/>
            <a:ext cx="129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  <a:hlinkClick r:id="rId2" action="ppaction://hlinksldjump"/>
              </a:rPr>
              <a:t>назад</a:t>
            </a:r>
            <a:endParaRPr lang="ru-RU" sz="2400" b="1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533400"/>
            <a:ext cx="8686800" cy="39624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Примерами таких фигур являются ромб, квадрат, прямоугольник, окружность и т.д.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000" dirty="0" smtClean="0">
                <a:solidFill>
                  <a:schemeClr val="tx1"/>
                </a:solidFill>
              </a:rPr>
              <a:t>Прямые, на которых лежат  диагонали ромба,- его оси симметрии.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>
                <a:solidFill>
                  <a:schemeClr val="accent2">
                    <a:lumMod val="75000"/>
                  </a:schemeClr>
                </a:solidFill>
              </a:rPr>
              <a:t>Обратите внимание: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Ромб и прямоугольник имеют по 2 оси симметрии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Квадрат- 4 оси симметрии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</a:rPr>
              <a:t>Окружность – бесконечно много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Содержимое 12" descr="24707750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4554299">
            <a:off x="5847557" y="3685381"/>
            <a:ext cx="25209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Ромб 6"/>
          <p:cNvSpPr/>
          <p:nvPr/>
        </p:nvSpPr>
        <p:spPr>
          <a:xfrm>
            <a:off x="990600" y="4572000"/>
            <a:ext cx="1371600" cy="1981200"/>
          </a:xfrm>
          <a:prstGeom prst="diamond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2700000" scaled="1"/>
            <a:tileRect/>
          </a:gra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16200000" flipH="1">
            <a:off x="6134100" y="4533900"/>
            <a:ext cx="228600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420688" y="5600700"/>
            <a:ext cx="251301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9600" y="5562600"/>
            <a:ext cx="2286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3505200" y="4648200"/>
            <a:ext cx="1981200" cy="1905000"/>
          </a:xfrm>
          <a:prstGeom prst="ellipse">
            <a:avLst/>
          </a:prstGeom>
          <a:gradFill flip="none" rotWithShape="1">
            <a:gsLst>
              <a:gs pos="0">
                <a:srgbClr val="CCCCFF"/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rgbClr val="99CCFF"/>
              </a:gs>
              <a:gs pos="100000">
                <a:srgbClr val="CCCCFF"/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6" name="Прямая соединительная линия 25"/>
          <p:cNvCxnSpPr>
            <a:stCxn id="24" idx="3"/>
            <a:endCxn id="24" idx="7"/>
          </p:cNvCxnSpPr>
          <p:nvPr/>
        </p:nvCxnSpPr>
        <p:spPr>
          <a:xfrm rot="5400000" flipH="1" flipV="1">
            <a:off x="3822701" y="4900612"/>
            <a:ext cx="1346200" cy="1400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24" idx="1"/>
            <a:endCxn id="24" idx="5"/>
          </p:cNvCxnSpPr>
          <p:nvPr/>
        </p:nvCxnSpPr>
        <p:spPr>
          <a:xfrm rot="16200000" flipH="1">
            <a:off x="3822701" y="4900612"/>
            <a:ext cx="1346200" cy="1400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4" idx="0"/>
            <a:endCxn id="24" idx="4"/>
          </p:cNvCxnSpPr>
          <p:nvPr/>
        </p:nvCxnSpPr>
        <p:spPr>
          <a:xfrm rot="16200000" flipH="1">
            <a:off x="3543301" y="5600700"/>
            <a:ext cx="19050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stCxn id="24" idx="2"/>
            <a:endCxn id="24" idx="6"/>
          </p:cNvCxnSpPr>
          <p:nvPr/>
        </p:nvCxnSpPr>
        <p:spPr>
          <a:xfrm rot="10800000" flipH="1">
            <a:off x="3505200" y="5600700"/>
            <a:ext cx="1981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0" name="TextBox 32"/>
          <p:cNvSpPr txBox="1">
            <a:spLocks noChangeArrowheads="1"/>
          </p:cNvSpPr>
          <p:nvPr/>
        </p:nvSpPr>
        <p:spPr bwMode="auto">
          <a:xfrm>
            <a:off x="6172200" y="6096000"/>
            <a:ext cx="2133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  <a:hlinkClick r:id="rId3" action="ppaction://hlinksldjump"/>
              </a:rPr>
              <a:t>назад</a:t>
            </a:r>
            <a:endParaRPr lang="ru-RU" sz="28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7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7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5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10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15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4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smtClean="0"/>
              <a:t>ПРОЦЕСС СМЕЩЕНИЯ КАКИМ-НИБУДЬ ОБРАЗОМ КАЖДОЙ ТОЧКИ ФИГУРЫ, ПРИ КОТОРОМ МЫ ПОЛУЧАЕМ НОВУЮ ФИГУРУ, НАЗЫВАЕТСЯ ГЕОМЕТРИЧЕСКИМ ПРЕОБРАЗОВАНИЕМ.</a:t>
            </a:r>
          </a:p>
          <a:p>
            <a:pPr>
              <a:buFont typeface="Wingdings 2" pitchFamily="18" charset="2"/>
              <a:buNone/>
            </a:pPr>
            <a:r>
              <a:rPr lang="ru-RU" i="1" smtClean="0"/>
              <a:t>                                                    </a:t>
            </a:r>
          </a:p>
          <a:p>
            <a:pPr>
              <a:buFont typeface="Wingdings 2" pitchFamily="18" charset="2"/>
              <a:buNone/>
            </a:pPr>
            <a:endParaRPr lang="ru-RU" i="1" smtClean="0"/>
          </a:p>
          <a:p>
            <a:pPr>
              <a:buFont typeface="Wingdings 2" pitchFamily="18" charset="2"/>
              <a:buNone/>
            </a:pPr>
            <a:r>
              <a:rPr lang="ru-RU" i="1" smtClean="0"/>
              <a:t>                                                                      </a:t>
            </a:r>
            <a:r>
              <a:rPr lang="ru-RU" sz="2000" i="1" smtClean="0">
                <a:hlinkClick r:id="rId3" action="ppaction://hlinksldjump"/>
              </a:rPr>
              <a:t>НАЗАД</a:t>
            </a:r>
            <a:endParaRPr lang="ru-RU" sz="2000" i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i="1" dirty="0" smtClean="0"/>
              <a:t>Параллельный перенос</a:t>
            </a:r>
            <a:endParaRPr lang="ru-RU" sz="4000" i="1" dirty="0"/>
          </a:p>
        </p:txBody>
      </p:sp>
      <p:sp>
        <p:nvSpPr>
          <p:cNvPr id="23" name="Содержимое 2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334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dirty="0" smtClean="0"/>
              <a:t>Параллельным переносом на вектор а называется отображение плоскости на себя, при котором каждая точка М отображается в такую точку М</a:t>
            </a:r>
            <a:r>
              <a:rPr lang="ru-RU" sz="1800" b="1" dirty="0" smtClean="0"/>
              <a:t>1,</a:t>
            </a:r>
            <a:r>
              <a:rPr lang="ru-RU" sz="2400" dirty="0" smtClean="0"/>
              <a:t> что вектор ММ</a:t>
            </a:r>
            <a:r>
              <a:rPr lang="ru-RU" sz="1800" b="1" dirty="0" smtClean="0"/>
              <a:t>1</a:t>
            </a:r>
            <a:r>
              <a:rPr lang="ru-RU" sz="2400" dirty="0" smtClean="0"/>
              <a:t> равен вектору а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</a:rPr>
              <a:t>     </a:t>
            </a:r>
            <a:r>
              <a:rPr lang="ru-RU" sz="24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</a:rPr>
              <a:t>         </a:t>
            </a:r>
            <a:endParaRPr lang="ru-RU" b="1" i="1" dirty="0" smtClean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b="1" i="1" dirty="0" smtClean="0">
              <a:ln>
                <a:solidFill>
                  <a:sysClr val="windowText" lastClr="000000"/>
                </a:solidFill>
              </a:ln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400" dirty="0"/>
          </a:p>
        </p:txBody>
      </p:sp>
      <p:sp>
        <p:nvSpPr>
          <p:cNvPr id="5" name="Блок-схема: сохраненные данные 4"/>
          <p:cNvSpPr/>
          <p:nvPr/>
        </p:nvSpPr>
        <p:spPr>
          <a:xfrm>
            <a:off x="5562600" y="2819400"/>
            <a:ext cx="1676400" cy="1143000"/>
          </a:xfrm>
          <a:prstGeom prst="flowChartOnlineStorage">
            <a:avLst/>
          </a:prstGeom>
          <a:solidFill>
            <a:srgbClr val="00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Блок-схема: сохраненные данные 5"/>
          <p:cNvSpPr/>
          <p:nvPr/>
        </p:nvSpPr>
        <p:spPr>
          <a:xfrm>
            <a:off x="7239000" y="3962400"/>
            <a:ext cx="1676400" cy="1143000"/>
          </a:xfrm>
          <a:prstGeom prst="flowChartOnlineStorage">
            <a:avLst/>
          </a:prstGeom>
          <a:solidFill>
            <a:srgbClr val="00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 стрелкой 7"/>
          <p:cNvCxnSpPr>
            <a:stCxn id="5" idx="0"/>
            <a:endCxn id="6" idx="0"/>
          </p:cNvCxnSpPr>
          <p:nvPr/>
        </p:nvCxnSpPr>
        <p:spPr>
          <a:xfrm rot="16200000" flipH="1">
            <a:off x="6667500" y="2552700"/>
            <a:ext cx="1143000" cy="167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1"/>
            <a:endCxn id="6" idx="1"/>
          </p:cNvCxnSpPr>
          <p:nvPr/>
        </p:nvCxnSpPr>
        <p:spPr>
          <a:xfrm rot="10800000" flipH="1" flipV="1">
            <a:off x="5562600" y="3390900"/>
            <a:ext cx="1676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239000" y="2819400"/>
            <a:ext cx="1676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7239000" y="3962400"/>
            <a:ext cx="1676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791200" y="3962400"/>
            <a:ext cx="1676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562600" y="15240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85800" y="2590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6248400" y="2209800"/>
            <a:ext cx="685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057400" y="2819400"/>
            <a:ext cx="1600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304800" y="4038600"/>
            <a:ext cx="60198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n>
                  <a:solidFill>
                    <a:schemeClr val="tx2"/>
                  </a:solidFill>
                </a:ln>
                <a:solidFill>
                  <a:srgbClr val="00B050"/>
                </a:solidFill>
                <a:latin typeface="+mn-lt"/>
              </a:rPr>
              <a:t> Алгоритм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1). Изобразить геометрическую фигуру.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+mn-lt"/>
              </a:rPr>
              <a:t>2). Каждую ее точку сместить в одном и том же направлении(по сонаправленным лучам) на одно и то же расстояние.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n>
                  <a:solidFill>
                    <a:sysClr val="windowText" lastClr="000000"/>
                  </a:solidFill>
                </a:ln>
                <a:solidFill>
                  <a:srgbClr val="00B050"/>
                </a:solidFill>
                <a:latin typeface="+mn-lt"/>
              </a:rPr>
              <a:t>    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2743200" y="2514600"/>
            <a:ext cx="609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 а 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2743200" y="2590800"/>
            <a:ext cx="3810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2057400" y="3048000"/>
            <a:ext cx="1600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V="1">
            <a:off x="2438400" y="3505200"/>
            <a:ext cx="1600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Овал 32"/>
          <p:cNvSpPr/>
          <p:nvPr/>
        </p:nvSpPr>
        <p:spPr>
          <a:xfrm>
            <a:off x="2057400" y="32004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2438400" y="36576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905000" y="32004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М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3581400" y="29718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М</a:t>
            </a:r>
            <a:r>
              <a:rPr lang="ru-RU" sz="1400" b="1">
                <a:latin typeface="Calibri" pitchFamily="34" charset="0"/>
              </a:rPr>
              <a:t>1</a:t>
            </a:r>
            <a:endParaRPr lang="ru-RU">
              <a:latin typeface="Calibri" pitchFamily="34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362200" y="36576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N</a:t>
            </a:r>
            <a:endParaRPr lang="ru-RU">
              <a:latin typeface="Calibri" pitchFamily="34" charset="0"/>
            </a:endParaRP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962400" y="34290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Calibri" pitchFamily="34" charset="0"/>
              </a:rPr>
              <a:t>N</a:t>
            </a:r>
            <a:r>
              <a:rPr lang="en-US" sz="1400" b="1">
                <a:latin typeface="Calibri" pitchFamily="34" charset="0"/>
              </a:rPr>
              <a:t>1</a:t>
            </a:r>
            <a:endParaRPr lang="ru-RU" sz="1400" b="1">
              <a:latin typeface="Calibri" pitchFamily="34" charset="0"/>
            </a:endParaRPr>
          </a:p>
        </p:txBody>
      </p:sp>
      <p:cxnSp>
        <p:nvCxnSpPr>
          <p:cNvPr id="42" name="Прямая соединительная линия 41"/>
          <p:cNvCxnSpPr>
            <a:stCxn id="37" idx="0"/>
            <a:endCxn id="39" idx="0"/>
          </p:cNvCxnSpPr>
          <p:nvPr/>
        </p:nvCxnSpPr>
        <p:spPr>
          <a:xfrm rot="16200000" flipH="1">
            <a:off x="2038350" y="3219450"/>
            <a:ext cx="457200" cy="419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16200000" flipH="1">
            <a:off x="3600450" y="3105150"/>
            <a:ext cx="45720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675" name="TextBox 46"/>
          <p:cNvSpPr txBox="1">
            <a:spLocks noChangeArrowheads="1"/>
          </p:cNvSpPr>
          <p:nvPr/>
        </p:nvSpPr>
        <p:spPr bwMode="auto">
          <a:xfrm>
            <a:off x="6248400" y="58674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rId3" action="ppaction://hlinksldjump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4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6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25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3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3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7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30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2000"/>
                            </p:stCondLst>
                            <p:childTnLst>
                              <p:par>
                                <p:cTn id="87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8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9000"/>
                            </p:stCondLst>
                            <p:childTnLst>
                              <p:par>
                                <p:cTn id="9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0000"/>
                            </p:stCondLst>
                            <p:childTnLst>
                              <p:par>
                                <p:cTn id="9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1000"/>
                            </p:stCondLst>
                            <p:childTnLst>
                              <p:par>
                                <p:cTn id="10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25" grpId="0"/>
      <p:bldP spid="33" grpId="0" animBg="1"/>
      <p:bldP spid="35" grpId="0" animBg="1"/>
      <p:bldP spid="37" grpId="0"/>
      <p:bldP spid="38" grpId="0"/>
      <p:bldP spid="39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8382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i="1" dirty="0" smtClean="0"/>
              <a:t>поворот</a:t>
            </a:r>
            <a:endParaRPr lang="ru-RU" sz="48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r>
              <a:rPr lang="ru-RU" sz="2400" smtClean="0">
                <a:solidFill>
                  <a:schemeClr val="tx1"/>
                </a:solidFill>
              </a:rPr>
              <a:t>Поворотом плоскости вокруг точки </a:t>
            </a:r>
            <a:r>
              <a:rPr lang="ru-RU" sz="2400" b="1" smtClean="0">
                <a:solidFill>
                  <a:schemeClr val="tx1"/>
                </a:solidFill>
              </a:rPr>
              <a:t>О</a:t>
            </a:r>
            <a:r>
              <a:rPr lang="ru-RU" sz="2400" smtClean="0">
                <a:solidFill>
                  <a:schemeClr val="tx1"/>
                </a:solidFill>
              </a:rPr>
              <a:t> на угол </a:t>
            </a:r>
            <a:r>
              <a:rPr lang="el-GR" sz="2400" b="1" smtClean="0">
                <a:solidFill>
                  <a:schemeClr val="tx1"/>
                </a:solidFill>
              </a:rPr>
              <a:t>α</a:t>
            </a:r>
            <a:r>
              <a:rPr lang="ru-RU" sz="2400" b="1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называется отображение плоскости на себя, при котором каждая точка </a:t>
            </a:r>
            <a:r>
              <a:rPr lang="ru-RU" sz="2400" b="1" smtClean="0">
                <a:solidFill>
                  <a:schemeClr val="tx1"/>
                </a:solidFill>
              </a:rPr>
              <a:t>М </a:t>
            </a:r>
            <a:r>
              <a:rPr lang="ru-RU" sz="2400" smtClean="0">
                <a:solidFill>
                  <a:schemeClr val="tx1"/>
                </a:solidFill>
              </a:rPr>
              <a:t>отображается в такую точку </a:t>
            </a:r>
            <a:r>
              <a:rPr lang="ru-RU" sz="2400" b="1" smtClean="0">
                <a:solidFill>
                  <a:schemeClr val="tx1"/>
                </a:solidFill>
              </a:rPr>
              <a:t>М</a:t>
            </a:r>
            <a:r>
              <a:rPr lang="ru-RU" sz="2000" b="1" smtClean="0">
                <a:solidFill>
                  <a:schemeClr val="tx1"/>
                </a:solidFill>
              </a:rPr>
              <a:t>1</a:t>
            </a:r>
            <a:r>
              <a:rPr lang="ru-RU" sz="2400" smtClean="0">
                <a:solidFill>
                  <a:schemeClr val="tx1"/>
                </a:solidFill>
              </a:rPr>
              <a:t>, что </a:t>
            </a:r>
            <a:r>
              <a:rPr lang="ru-RU" sz="2400" b="1" smtClean="0">
                <a:solidFill>
                  <a:schemeClr val="tx1"/>
                </a:solidFill>
              </a:rPr>
              <a:t>ОМ=ОМ</a:t>
            </a:r>
            <a:r>
              <a:rPr lang="ru-RU" sz="2000" b="1" smtClean="0">
                <a:solidFill>
                  <a:schemeClr val="tx1"/>
                </a:solidFill>
              </a:rPr>
              <a:t>1</a:t>
            </a:r>
            <a:r>
              <a:rPr lang="ru-RU" sz="2400" b="1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и угол </a:t>
            </a:r>
            <a:r>
              <a:rPr lang="ru-RU" sz="2400" b="1" smtClean="0">
                <a:solidFill>
                  <a:schemeClr val="tx1"/>
                </a:solidFill>
              </a:rPr>
              <a:t>МОМ</a:t>
            </a:r>
            <a:r>
              <a:rPr lang="ru-RU" sz="2000" b="1" smtClean="0">
                <a:solidFill>
                  <a:schemeClr val="tx1"/>
                </a:solidFill>
              </a:rPr>
              <a:t>1</a:t>
            </a:r>
            <a:r>
              <a:rPr lang="ru-RU" sz="2400" b="1" smtClean="0">
                <a:solidFill>
                  <a:schemeClr val="tx1"/>
                </a:solidFill>
              </a:rPr>
              <a:t> </a:t>
            </a:r>
            <a:r>
              <a:rPr lang="ru-RU" sz="2400" smtClean="0">
                <a:solidFill>
                  <a:schemeClr val="tx1"/>
                </a:solidFill>
              </a:rPr>
              <a:t>равен </a:t>
            </a:r>
            <a:r>
              <a:rPr lang="el-GR" sz="2400" b="1" smtClean="0">
                <a:solidFill>
                  <a:schemeClr val="tx1"/>
                </a:solidFill>
              </a:rPr>
              <a:t>α</a:t>
            </a:r>
            <a:r>
              <a:rPr lang="ru-RU" sz="2400" b="1" smtClean="0">
                <a:solidFill>
                  <a:schemeClr val="tx1"/>
                </a:solidFill>
              </a:rPr>
              <a:t>            </a:t>
            </a:r>
          </a:p>
        </p:txBody>
      </p:sp>
      <p:sp>
        <p:nvSpPr>
          <p:cNvPr id="4" name="Фигура, имеющая форму буквы L 3"/>
          <p:cNvSpPr/>
          <p:nvPr/>
        </p:nvSpPr>
        <p:spPr>
          <a:xfrm rot="10435792" flipH="1">
            <a:off x="5789613" y="3092450"/>
            <a:ext cx="914400" cy="14478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2781358" flipH="1">
            <a:off x="7254875" y="3484563"/>
            <a:ext cx="914400" cy="144780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553200" y="48006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96000" y="26670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F</a:t>
            </a:r>
            <a:r>
              <a:rPr lang="ru-RU" sz="2400" b="1">
                <a:latin typeface="Calibri" pitchFamily="34" charset="0"/>
              </a:rPr>
              <a:t> 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48600" y="3124200"/>
            <a:ext cx="533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Calibri" pitchFamily="34" charset="0"/>
              </a:rPr>
              <a:t>F</a:t>
            </a:r>
            <a:r>
              <a:rPr lang="ru-RU" sz="1600" b="1">
                <a:latin typeface="Calibri" pitchFamily="34" charset="0"/>
              </a:rPr>
              <a:t>1</a:t>
            </a:r>
            <a:endParaRPr lang="ru-RU" sz="1600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77000" y="4800600"/>
            <a:ext cx="393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О</a:t>
            </a:r>
            <a:r>
              <a:rPr lang="ru-RU">
                <a:latin typeface="Calibri" pitchFamily="34" charset="0"/>
              </a:rPr>
              <a:t> </a:t>
            </a: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04800" y="3048000"/>
            <a:ext cx="4876800" cy="273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Calibri" pitchFamily="34" charset="0"/>
              </a:rPr>
              <a:t>Алгоритм</a:t>
            </a:r>
          </a:p>
          <a:p>
            <a:r>
              <a:rPr lang="ru-RU" sz="2400">
                <a:latin typeface="Calibri" pitchFamily="34" charset="0"/>
              </a:rPr>
              <a:t>1). Зафиксировать точку на плоскости.</a:t>
            </a:r>
          </a:p>
          <a:p>
            <a:r>
              <a:rPr lang="ru-RU" sz="2400">
                <a:latin typeface="Calibri" pitchFamily="34" charset="0"/>
              </a:rPr>
              <a:t>2). Изобразить геометрическую                                                                                                                                             фигуру.</a:t>
            </a:r>
          </a:p>
          <a:p>
            <a:r>
              <a:rPr lang="ru-RU" sz="2400">
                <a:latin typeface="Calibri" pitchFamily="34" charset="0"/>
              </a:rPr>
              <a:t>3). Повернуть каждую точку этой фигуры около точки </a:t>
            </a:r>
            <a:r>
              <a:rPr lang="ru-RU" sz="2400" b="1">
                <a:latin typeface="Calibri" pitchFamily="34" charset="0"/>
              </a:rPr>
              <a:t>О </a:t>
            </a:r>
            <a:r>
              <a:rPr lang="ru-RU" sz="2400">
                <a:latin typeface="Calibri" pitchFamily="34" charset="0"/>
              </a:rPr>
              <a:t>на угол </a:t>
            </a:r>
            <a:r>
              <a:rPr lang="el-GR" sz="2400" b="1">
                <a:latin typeface="Calibri" pitchFamily="34" charset="0"/>
              </a:rPr>
              <a:t>α</a:t>
            </a:r>
            <a:r>
              <a:rPr lang="ru-RU" sz="2400" b="1">
                <a:latin typeface="Calibri" pitchFamily="34" charset="0"/>
              </a:rPr>
              <a:t>.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715000" y="33528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7620000" y="42672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239000" y="44958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248400" y="39624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620000" y="35052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6019800" y="43434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Дуга 19"/>
          <p:cNvSpPr/>
          <p:nvPr/>
        </p:nvSpPr>
        <p:spPr>
          <a:xfrm rot="19073537">
            <a:off x="6224588" y="3689350"/>
            <a:ext cx="1600200" cy="2133600"/>
          </a:xfrm>
          <a:prstGeom prst="arc">
            <a:avLst>
              <a:gd name="adj1" fmla="val 16004057"/>
              <a:gd name="adj2" fmla="val 29127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Дуга 20"/>
          <p:cNvSpPr/>
          <p:nvPr/>
        </p:nvSpPr>
        <p:spPr>
          <a:xfrm rot="20302003">
            <a:off x="5337175" y="4284663"/>
            <a:ext cx="1981200" cy="1219200"/>
          </a:xfrm>
          <a:prstGeom prst="arc">
            <a:avLst>
              <a:gd name="adj1" fmla="val 15739772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Дуга 23"/>
          <p:cNvSpPr/>
          <p:nvPr/>
        </p:nvSpPr>
        <p:spPr>
          <a:xfrm rot="20670600">
            <a:off x="3990975" y="3370263"/>
            <a:ext cx="3733800" cy="1295400"/>
          </a:xfrm>
          <a:prstGeom prst="arc">
            <a:avLst>
              <a:gd name="adj1" fmla="val 16609878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6" name="Прямая соединительная линия 25"/>
          <p:cNvCxnSpPr>
            <a:stCxn id="21" idx="0"/>
            <a:endCxn id="6" idx="0"/>
          </p:cNvCxnSpPr>
          <p:nvPr/>
        </p:nvCxnSpPr>
        <p:spPr>
          <a:xfrm rot="10800000" flipH="1" flipV="1">
            <a:off x="6027738" y="4359275"/>
            <a:ext cx="547687" cy="4413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21" idx="2"/>
          </p:cNvCxnSpPr>
          <p:nvPr/>
        </p:nvCxnSpPr>
        <p:spPr>
          <a:xfrm flipV="1">
            <a:off x="6553200" y="4529138"/>
            <a:ext cx="695325" cy="2714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04800" y="5715000"/>
            <a:ext cx="83820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u="sng">
                <a:solidFill>
                  <a:srgbClr val="C00000"/>
                </a:solidFill>
                <a:latin typeface="Calibri" pitchFamily="34" charset="0"/>
              </a:rPr>
              <a:t>Обратите внимание</a:t>
            </a:r>
            <a:r>
              <a:rPr lang="ru-RU" sz="2400">
                <a:solidFill>
                  <a:srgbClr val="C00000"/>
                </a:solidFill>
                <a:latin typeface="Calibri" pitchFamily="34" charset="0"/>
              </a:rPr>
              <a:t>.      </a:t>
            </a:r>
            <a:r>
              <a:rPr lang="ru-RU" sz="2000" i="1">
                <a:latin typeface="Calibri" pitchFamily="34" charset="0"/>
              </a:rPr>
              <a:t>Симметрию относительно точки О можно                                                                                                                                                                                                                                                                                    определить так же , как поворот на 180° около этой точки.</a:t>
            </a:r>
          </a:p>
        </p:txBody>
      </p:sp>
      <p:sp>
        <p:nvSpPr>
          <p:cNvPr id="23" name="Овал 22"/>
          <p:cNvSpPr/>
          <p:nvPr/>
        </p:nvSpPr>
        <p:spPr>
          <a:xfrm>
            <a:off x="3962400" y="29718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3886200" y="2971800"/>
            <a:ext cx="228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О</a:t>
            </a:r>
            <a:r>
              <a:rPr lang="ru-RU">
                <a:latin typeface="Calibri" pitchFamily="34" charset="0"/>
              </a:rPr>
              <a:t> </a:t>
            </a:r>
          </a:p>
          <a:p>
            <a:endParaRPr lang="ru-RU">
              <a:latin typeface="Calibri" pitchFamily="34" charset="0"/>
            </a:endParaRPr>
          </a:p>
        </p:txBody>
      </p:sp>
      <p:cxnSp>
        <p:nvCxnSpPr>
          <p:cNvPr id="29" name="Прямая соединительная линия 28"/>
          <p:cNvCxnSpPr>
            <a:stCxn id="25" idx="0"/>
          </p:cNvCxnSpPr>
          <p:nvPr/>
        </p:nvCxnSpPr>
        <p:spPr>
          <a:xfrm rot="16200000" flipV="1">
            <a:off x="3448050" y="2419350"/>
            <a:ext cx="457200" cy="647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25" idx="0"/>
          </p:cNvCxnSpPr>
          <p:nvPr/>
        </p:nvCxnSpPr>
        <p:spPr>
          <a:xfrm rot="5400000" flipH="1" flipV="1">
            <a:off x="4057650" y="2457450"/>
            <a:ext cx="457200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4572000" y="25146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3352800" y="25146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495800" y="25146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М</a:t>
            </a:r>
            <a:r>
              <a:rPr lang="ru-RU" sz="1600" b="1">
                <a:latin typeface="Calibri" pitchFamily="34" charset="0"/>
              </a:rPr>
              <a:t>1</a:t>
            </a:r>
            <a:endParaRPr lang="ru-RU">
              <a:latin typeface="Calibri" pitchFamily="34" charset="0"/>
            </a:endParaRP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3124200" y="25146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М</a:t>
            </a:r>
            <a:endParaRPr lang="ru-RU">
              <a:latin typeface="Calibri" pitchFamily="34" charset="0"/>
            </a:endParaRPr>
          </a:p>
        </p:txBody>
      </p:sp>
      <p:sp>
        <p:nvSpPr>
          <p:cNvPr id="48" name="Дуга 47"/>
          <p:cNvSpPr/>
          <p:nvPr/>
        </p:nvSpPr>
        <p:spPr>
          <a:xfrm rot="18747987">
            <a:off x="3351213" y="2233613"/>
            <a:ext cx="1524000" cy="1905000"/>
          </a:xfrm>
          <a:prstGeom prst="arc">
            <a:avLst>
              <a:gd name="adj1" fmla="val 16095666"/>
              <a:gd name="adj2" fmla="val 2110002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" name="Дуга 50"/>
          <p:cNvSpPr/>
          <p:nvPr/>
        </p:nvSpPr>
        <p:spPr>
          <a:xfrm rot="19104686">
            <a:off x="3786188" y="2830513"/>
            <a:ext cx="381000" cy="3048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810000" y="25146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b="1">
                <a:latin typeface="Calibri" pitchFamily="34" charset="0"/>
              </a:rPr>
              <a:t>α</a:t>
            </a:r>
            <a:endParaRPr lang="ru-RU">
              <a:latin typeface="Calibri" pitchFamily="34" charset="0"/>
            </a:endParaRPr>
          </a:p>
        </p:txBody>
      </p:sp>
      <p:sp>
        <p:nvSpPr>
          <p:cNvPr id="29729" name="TextBox 53"/>
          <p:cNvSpPr txBox="1">
            <a:spLocks noChangeArrowheads="1"/>
          </p:cNvSpPr>
          <p:nvPr/>
        </p:nvSpPr>
        <p:spPr bwMode="auto">
          <a:xfrm>
            <a:off x="7391400" y="60960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" action="ppaction://hlinkshowjump?jump=previousslide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4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6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65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8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05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330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7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15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425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3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4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45500"/>
                            </p:stCondLst>
                            <p:childTnLst>
                              <p:par>
                                <p:cTn id="1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75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0" grpId="0" animBg="1"/>
      <p:bldP spid="21" grpId="0" animBg="1"/>
      <p:bldP spid="24" grpId="0" animBg="1"/>
      <p:bldP spid="23" grpId="0" animBg="1"/>
      <p:bldP spid="25" grpId="0"/>
      <p:bldP spid="36" grpId="0" animBg="1"/>
      <p:bldP spid="37" grpId="0" animBg="1"/>
      <p:bldP spid="46" grpId="0"/>
      <p:bldP spid="47" grpId="0"/>
      <p:bldP spid="48" grpId="0" animBg="1"/>
      <p:bldP spid="51" grpId="0" animBg="1"/>
      <p:bldP spid="5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28800"/>
            <a:ext cx="8686800" cy="4525963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Рассмотрим задачу с готовым решением.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2200" b="1" smtClean="0"/>
              <a:t>Задача.  </a:t>
            </a:r>
            <a:r>
              <a:rPr lang="ru-RU" sz="2000" smtClean="0"/>
              <a:t>Угол большой прямоугольной комнаты требуется отгородить двумя небольшими одинаковыми ширмами. Как следует расположить ширмы, чтобы отгороженная площадь была наибольшей? </a:t>
            </a:r>
          </a:p>
          <a:p>
            <a:pPr>
              <a:buFont typeface="Wingdings 2" pitchFamily="18" charset="2"/>
              <a:buNone/>
            </a:pPr>
            <a:r>
              <a:rPr lang="ru-RU" sz="2000" b="1" smtClean="0"/>
              <a:t>Решение. </a:t>
            </a:r>
            <a:r>
              <a:rPr lang="ru-RU" sz="2000" smtClean="0"/>
              <a:t> Построим фигуру, центрально-симметричную ширмам относительно вершины угла комнаты, а также фигуры, симметричные ширмам относительно стен.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В результате получится восьмиугольник, периметр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которого в восемь раз больше длины ширмы, а площадь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 в четыре раза больше отгороженной площади. Но, как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мы знаем, из всех </a:t>
            </a:r>
            <a:r>
              <a:rPr lang="en-US" sz="2000" smtClean="0"/>
              <a:t>n</a:t>
            </a:r>
            <a:r>
              <a:rPr lang="ru-RU" sz="2000" smtClean="0"/>
              <a:t>- угольников</a:t>
            </a:r>
            <a:r>
              <a:rPr lang="en-US" sz="2000" smtClean="0"/>
              <a:t> c </a:t>
            </a:r>
            <a:r>
              <a:rPr lang="ru-RU" sz="2000" smtClean="0"/>
              <a:t>данным периметром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наибольшую площадь имеет правильный </a:t>
            </a:r>
            <a:r>
              <a:rPr lang="en-US" sz="2000" smtClean="0"/>
              <a:t>n</a:t>
            </a:r>
            <a:r>
              <a:rPr lang="ru-RU" sz="2000" smtClean="0"/>
              <a:t>- угольник.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Поэтому и отгороженная площадь будет наибольшей в том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случае, когда ширмы будут расположены симметрично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Относительно биссектрисы угла комнаты, а угол между 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Ними будет равен углу правильного восьмиугольника, т.е.</a:t>
            </a:r>
          </a:p>
          <a:p>
            <a:pPr>
              <a:buFont typeface="Wingdings 2" pitchFamily="18" charset="2"/>
              <a:buNone/>
            </a:pPr>
            <a:r>
              <a:rPr lang="ru-RU" sz="2000" smtClean="0"/>
              <a:t>Равен 135</a:t>
            </a:r>
            <a:r>
              <a:rPr lang="ru-RU" sz="2000" i="1" smtClean="0"/>
              <a:t>°.</a:t>
            </a:r>
            <a:endParaRPr lang="ru-RU" sz="2000" smtClean="0"/>
          </a:p>
          <a:p>
            <a:pPr>
              <a:buFont typeface="Wingdings 2" pitchFamily="18" charset="2"/>
              <a:buNone/>
            </a:pPr>
            <a:endParaRPr lang="ru-RU" sz="2000" smtClean="0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019800" y="3352800"/>
            <a:ext cx="2514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6364287" y="3313113"/>
            <a:ext cx="1903413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7581900" y="2933700"/>
            <a:ext cx="5334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7315200" y="2743200"/>
            <a:ext cx="6858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6515100" y="3467100"/>
            <a:ext cx="5334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16200000" flipV="1">
            <a:off x="7581900" y="3467100"/>
            <a:ext cx="5334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6629400" y="3886200"/>
            <a:ext cx="6858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16200000" flipV="1">
            <a:off x="6500813" y="2947987"/>
            <a:ext cx="533400" cy="276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7315200" y="3886200"/>
            <a:ext cx="6858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6629400" y="2743200"/>
            <a:ext cx="6858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 flipH="1" flipV="1">
            <a:off x="6669087" y="5294313"/>
            <a:ext cx="1903413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6324600" y="5334000"/>
            <a:ext cx="2514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620000" y="4572000"/>
            <a:ext cx="6858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16200000" flipV="1">
            <a:off x="8115300" y="4914900"/>
            <a:ext cx="6096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V="1">
            <a:off x="6934200" y="4572000"/>
            <a:ext cx="6858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 flipH="1" flipV="1">
            <a:off x="6515100" y="4914900"/>
            <a:ext cx="6096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6934200" y="5943600"/>
            <a:ext cx="6858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rot="16200000" flipV="1">
            <a:off x="6515100" y="5524500"/>
            <a:ext cx="6096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 flipV="1">
            <a:off x="7620000" y="5943600"/>
            <a:ext cx="6858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 rot="5400000" flipH="1" flipV="1">
            <a:off x="8115300" y="5524500"/>
            <a:ext cx="609600" cy="228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7620000" y="4495800"/>
            <a:ext cx="914400" cy="8382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7" name="Дуга 86"/>
          <p:cNvSpPr/>
          <p:nvPr/>
        </p:nvSpPr>
        <p:spPr>
          <a:xfrm>
            <a:off x="7696200" y="5181600"/>
            <a:ext cx="228600" cy="304800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8" name="Дуга 87"/>
          <p:cNvSpPr/>
          <p:nvPr/>
        </p:nvSpPr>
        <p:spPr>
          <a:xfrm>
            <a:off x="7467600" y="5029200"/>
            <a:ext cx="304800" cy="304800"/>
          </a:xfrm>
          <a:prstGeom prst="arc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3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0"/>
                            </p:stCondLst>
                            <p:childTnLst>
                              <p:par>
                                <p:cTn id="9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0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 animBg="1"/>
      <p:bldP spid="8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905000"/>
            <a:ext cx="8686800" cy="4525963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Хочешь проверить свои знания?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7400" y="3657600"/>
            <a:ext cx="18288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hlinkClick r:id="rId2" action="ppaction://hlinksldjump"/>
              </a:rPr>
              <a:t>Да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3657600"/>
            <a:ext cx="1524000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hlinkClick r:id="rId3" action="ppaction://hlinksldjump"/>
              </a:rPr>
              <a:t>Нет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32772" name="Прямоугольник 7"/>
          <p:cNvSpPr>
            <a:spLocks noChangeArrowheads="1"/>
          </p:cNvSpPr>
          <p:nvPr/>
        </p:nvSpPr>
        <p:spPr bwMode="auto">
          <a:xfrm>
            <a:off x="7239000" y="6096000"/>
            <a:ext cx="1365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rId4" action="ppaction://hlinksldjump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rot="20867541">
            <a:off x="145187" y="1275353"/>
            <a:ext cx="6858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1</a:t>
            </a:r>
            <a:endParaRPr lang="ru-RU" sz="8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000" y="152400"/>
            <a:ext cx="914400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2</a:t>
            </a:r>
            <a:endParaRPr lang="ru-RU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0200" y="457200"/>
            <a:ext cx="9144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3</a:t>
            </a:r>
            <a:endParaRPr lang="ru-RU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33800" y="5257800"/>
            <a:ext cx="838200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4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 rot="1025807">
            <a:off x="4643515" y="4101025"/>
            <a:ext cx="685800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43800" y="609600"/>
            <a:ext cx="1447800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4+</a:t>
            </a:r>
            <a:endParaRPr lang="ru-RU" sz="6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 rot="21390752">
            <a:off x="7799495" y="2850992"/>
            <a:ext cx="106680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3+</a:t>
            </a:r>
            <a:endParaRPr lang="ru-RU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239000" y="4800600"/>
            <a:ext cx="12954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820CA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5-</a:t>
            </a:r>
            <a:endParaRPr lang="ru-RU" sz="8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820CA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TextBox 16"/>
          <p:cNvSpPr txBox="1"/>
          <p:nvPr/>
        </p:nvSpPr>
        <p:spPr>
          <a:xfrm rot="379275">
            <a:off x="804326" y="5004276"/>
            <a:ext cx="1484185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</a:rPr>
              <a:t>1+</a:t>
            </a:r>
            <a:endParaRPr lang="ru-RU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1" presetID="2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71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2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3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250" autoRev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7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76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77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50" autoRev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8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8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8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50"/>
                            </p:stCondLst>
                            <p:childTnLst>
                              <p:par>
                                <p:cTn id="9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9" grpId="1"/>
      <p:bldP spid="10" grpId="0"/>
      <p:bldP spid="11" grpId="0"/>
      <p:bldP spid="12" grpId="0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2954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Какая из фигур является </a:t>
            </a:r>
            <a:b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ru-RU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центрально- симметричной?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endParaRPr lang="ru-RU" smtClean="0"/>
          </a:p>
          <a:p>
            <a:pPr>
              <a:buFont typeface="Wingdings 2" pitchFamily="18" charset="2"/>
              <a:buNone/>
            </a:pPr>
            <a:r>
              <a:rPr lang="ru-RU" sz="3600" smtClean="0">
                <a:solidFill>
                  <a:schemeClr val="tx1"/>
                </a:solidFill>
                <a:hlinkClick r:id="rId2" action="ppaction://hlinksldjump"/>
              </a:rPr>
              <a:t>а)</a:t>
            </a:r>
            <a:r>
              <a:rPr lang="ru-RU" smtClean="0">
                <a:solidFill>
                  <a:schemeClr val="tx1"/>
                </a:solidFill>
                <a:hlinkClick r:id="rId2" action="ppaction://hlinksldjump"/>
              </a:rPr>
              <a:t>.</a:t>
            </a:r>
            <a:endParaRPr lang="ru-RU" smtClean="0">
              <a:solidFill>
                <a:schemeClr val="tx1"/>
              </a:solidFill>
            </a:endParaRPr>
          </a:p>
        </p:txBody>
      </p:sp>
      <p:sp>
        <p:nvSpPr>
          <p:cNvPr id="6" name="Фигура, имеющая форму буквы L 5"/>
          <p:cNvSpPr/>
          <p:nvPr/>
        </p:nvSpPr>
        <p:spPr>
          <a:xfrm>
            <a:off x="1143000" y="2362200"/>
            <a:ext cx="1676400" cy="762000"/>
          </a:xfrm>
          <a:prstGeom prst="corner">
            <a:avLst/>
          </a:prstGeom>
          <a:gradFill flip="none" rotWithShape="1">
            <a:gsLst>
              <a:gs pos="0">
                <a:schemeClr val="bg2">
                  <a:lumMod val="50000"/>
                </a:schemeClr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lin ang="2700000" scaled="0"/>
            <a:tileRect/>
          </a:gradFill>
          <a:ln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019800" y="2133600"/>
            <a:ext cx="1676400" cy="1524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6248400" y="2286000"/>
            <a:ext cx="1219200" cy="12192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105400" y="2286000"/>
            <a:ext cx="685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  <a:hlinkClick r:id="rId3" action="ppaction://hlinksldjump"/>
              </a:rPr>
              <a:t>б).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86200" y="3505200"/>
            <a:ext cx="1524000" cy="16312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000" b="1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rial Black" pitchFamily="34" charset="0"/>
                <a:cs typeface="Arial" pitchFamily="34" charset="0"/>
              </a:rPr>
              <a:t>Е</a:t>
            </a:r>
            <a:endParaRPr lang="ru-RU" sz="10000" b="1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3352800" y="3581400"/>
            <a:ext cx="68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alibri" pitchFamily="34" charset="0"/>
                <a:hlinkClick r:id="rId2" action="ppaction://hlinksldjump"/>
              </a:rPr>
              <a:t>в).</a:t>
            </a:r>
            <a:endParaRPr lang="ru-RU" sz="3600">
              <a:latin typeface="Calibri" pitchFamily="34" charset="0"/>
            </a:endParaRPr>
          </a:p>
        </p:txBody>
      </p:sp>
      <p:sp>
        <p:nvSpPr>
          <p:cNvPr id="33801" name="TextBox 12"/>
          <p:cNvSpPr txBox="1">
            <a:spLocks noChangeArrowheads="1"/>
          </p:cNvSpPr>
          <p:nvPr/>
        </p:nvSpPr>
        <p:spPr bwMode="auto">
          <a:xfrm>
            <a:off x="6477000" y="5943600"/>
            <a:ext cx="1828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  <a:hlinkClick r:id="rId4" action="ppaction://hlinksldjump"/>
              </a:rPr>
              <a:t>назад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304800"/>
            <a:ext cx="9144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1).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66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неверный ответ.</a:t>
            </a:r>
            <a:endParaRPr lang="ru-RU" sz="66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62200" y="2362200"/>
            <a:ext cx="4642387" cy="3358322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34819" name="TextBox 5"/>
          <p:cNvSpPr txBox="1">
            <a:spLocks noChangeArrowheads="1"/>
          </p:cNvSpPr>
          <p:nvPr/>
        </p:nvSpPr>
        <p:spPr bwMode="auto">
          <a:xfrm>
            <a:off x="6477000" y="5943600"/>
            <a:ext cx="2209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rId3" action="ppaction://hlinksldjump"/>
              </a:rPr>
              <a:t>Перейти к 1-му заданию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4820" name="TextBox 7"/>
          <p:cNvSpPr txBox="1">
            <a:spLocks noChangeArrowheads="1"/>
          </p:cNvSpPr>
          <p:nvPr/>
        </p:nvSpPr>
        <p:spPr bwMode="auto">
          <a:xfrm>
            <a:off x="762000" y="5867400"/>
            <a:ext cx="304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rId4" action="ppaction://hlinksldjump"/>
              </a:rPr>
              <a:t>перейти ко 2-му заданию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3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3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3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1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6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057400"/>
            <a:ext cx="8305800" cy="2819400"/>
          </a:xfrm>
        </p:spPr>
        <p:txBody>
          <a:bodyPr>
            <a:noAutofit/>
            <a:scene3d>
              <a:camera prst="orthographicFront"/>
              <a:lightRig rig="sunset" dir="t"/>
            </a:scene3d>
            <a:sp3d prstMaterial="metal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dirty="0" smtClean="0">
                <a:gradFill flip="none" rotWithShape="1">
                  <a:gsLst>
                    <a:gs pos="0">
                      <a:srgbClr val="FF00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0" scaled="1"/>
                  <a:tileRect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Можно ли перемещать геометрические фигуры на плоскости?</a:t>
            </a:r>
            <a:endParaRPr lang="ru-RU" sz="4800" dirty="0">
              <a:gradFill flip="none" rotWithShape="1">
                <a:gsLst>
                  <a:gs pos="0">
                    <a:srgbClr val="FF0000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0" scaled="1"/>
                <a:tileRect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8610600" y="6080125"/>
            <a:ext cx="76200" cy="46038"/>
          </a:xfrm>
        </p:spPr>
        <p:txBody>
          <a:bodyPr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7696200" y="1066800"/>
            <a:ext cx="809625" cy="1085850"/>
          </a:xfrm>
          <a:prstGeom prst="flowChartMagneticDisk">
            <a:avLst/>
          </a:prstGeom>
          <a:solidFill>
            <a:srgbClr val="FFFF00"/>
          </a:solidFill>
          <a:ln w="31750">
            <a:solidFill>
              <a:srgbClr val="B83D68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2590800" y="609600"/>
            <a:ext cx="1133475" cy="1000125"/>
          </a:xfrm>
          <a:prstGeom prst="ellipse">
            <a:avLst/>
          </a:prstGeom>
          <a:solidFill>
            <a:srgbClr val="D787A3"/>
          </a:solidFill>
          <a:ln w="127000" cmpd="dbl">
            <a:solidFill>
              <a:srgbClr val="B83D68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2438400" y="5486400"/>
            <a:ext cx="1457325" cy="1057275"/>
          </a:xfrm>
          <a:prstGeom prst="triangle">
            <a:avLst>
              <a:gd name="adj" fmla="val 50000"/>
            </a:avLst>
          </a:prstGeom>
          <a:gradFill rotWithShape="0">
            <a:gsLst>
              <a:gs pos="0">
                <a:srgbClr val="00B050"/>
              </a:gs>
              <a:gs pos="100000">
                <a:srgbClr val="00B050">
                  <a:gamma/>
                  <a:tint val="20000"/>
                  <a:invGamma/>
                </a:srgbClr>
              </a:gs>
            </a:gsLst>
            <a:path path="shape">
              <a:fillToRect l="50000" t="50000" r="50000" b="50000"/>
            </a:path>
          </a:gradFill>
          <a:ln w="12700">
            <a:solidFill>
              <a:srgbClr val="AC66BB"/>
            </a:solidFill>
            <a:miter lim="800000"/>
            <a:headEnd/>
            <a:tailEnd/>
          </a:ln>
          <a:effectLst>
            <a:outerShdw dist="28398" dir="3806097" algn="ctr" rotWithShape="0">
              <a:srgbClr val="592C63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533400" y="3352800"/>
            <a:ext cx="809625" cy="1047750"/>
          </a:xfrm>
          <a:prstGeom prst="rtTriangle">
            <a:avLst/>
          </a:prstGeom>
          <a:solidFill>
            <a:srgbClr val="FF0000"/>
          </a:solidFill>
          <a:ln w="127000" cmpd="dbl">
            <a:solidFill>
              <a:srgbClr val="F9B639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5257800" y="1600200"/>
            <a:ext cx="552450" cy="523875"/>
          </a:xfrm>
          <a:prstGeom prst="cube">
            <a:avLst>
              <a:gd name="adj" fmla="val 25000"/>
            </a:avLst>
          </a:prstGeom>
          <a:solidFill>
            <a:srgbClr val="CDA3D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4953000" y="4724400"/>
            <a:ext cx="838200" cy="723900"/>
          </a:xfrm>
          <a:prstGeom prst="pentagon">
            <a:avLst/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7543800" y="4876800"/>
            <a:ext cx="923925" cy="847725"/>
          </a:xfrm>
          <a:prstGeom prst="rect">
            <a:avLst/>
          </a:prstGeom>
          <a:solidFill>
            <a:srgbClr val="29E010"/>
          </a:solidFill>
          <a:ln w="1270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533400" y="685800"/>
            <a:ext cx="742950" cy="885825"/>
          </a:xfrm>
          <a:prstGeom prst="star5">
            <a:avLst/>
          </a:prstGeom>
          <a:solidFill>
            <a:srgbClr val="FFFF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36104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05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  0.125 0.16651  C 0.125 0.25843  0.069 0.33302  0 0.33302  C -0.069 0.33302  -0.125 0.25843  -0.125 0.16651  C -0.125 0.0746  -0.069 0  0 0  Z" pathEditMode="relative" ptsTypes="">
                                      <p:cBhvr>
                                        <p:cTn id="1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  0.125 0.16651  C 0.125 0.25843  0.069 0.33302  0 0.33302  C -0.069 0.33302  -0.125 0.25843  -0.125 0.16651  C -0.125 0.0746  -0.069 0  0 0  Z" pathEditMode="relative" ptsTypes="">
                                      <p:cBhvr>
                                        <p:cTn id="22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  <p:bldP spid="2051" grpId="0" animBg="1"/>
      <p:bldP spid="2052" grpId="0" animBg="1"/>
      <p:bldP spid="2054" grpId="0" animBg="1"/>
      <p:bldP spid="2055" grpId="0" animBg="1"/>
      <p:bldP spid="2056" grpId="0" animBg="1"/>
      <p:bldP spid="2057" grpId="0" animBg="1"/>
      <p:bldP spid="205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Правильно!!!</a:t>
            </a:r>
            <a:endParaRPr lang="ru-RU" sz="7200" b="1" cap="none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09800" y="2209800"/>
            <a:ext cx="4553422" cy="3369811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35843" name="Прямоугольник 6"/>
          <p:cNvSpPr>
            <a:spLocks noChangeArrowheads="1"/>
          </p:cNvSpPr>
          <p:nvPr/>
        </p:nvSpPr>
        <p:spPr bwMode="auto">
          <a:xfrm>
            <a:off x="3276600" y="5867400"/>
            <a:ext cx="2590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rId3" action="ppaction://hlinksldjump"/>
              </a:rPr>
              <a:t>перейти ко 2-му заданию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5844" name="TextBox 4"/>
          <p:cNvSpPr txBox="1">
            <a:spLocks noChangeArrowheads="1"/>
          </p:cNvSpPr>
          <p:nvPr/>
        </p:nvSpPr>
        <p:spPr bwMode="auto">
          <a:xfrm>
            <a:off x="6324600" y="5867400"/>
            <a:ext cx="2514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rId4" action="ppaction://hlinksldjump"/>
              </a:rPr>
              <a:t>перейти к 3-му заданию</a:t>
            </a:r>
            <a:endParaRPr lang="ru-RU" sz="2400">
              <a:latin typeface="Calibri" pitchFamily="34" charset="0"/>
            </a:endParaRPr>
          </a:p>
        </p:txBody>
      </p:sp>
      <p:sp>
        <p:nvSpPr>
          <p:cNvPr id="35845" name="TextBox 5"/>
          <p:cNvSpPr txBox="1">
            <a:spLocks noChangeArrowheads="1"/>
          </p:cNvSpPr>
          <p:nvPr/>
        </p:nvSpPr>
        <p:spPr bwMode="auto">
          <a:xfrm>
            <a:off x="381000" y="6027738"/>
            <a:ext cx="32766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rId5" action="ppaction://hlinksldjump"/>
              </a:rPr>
              <a:t>перейти к 1-му заданию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3.38575E-6 C 0.00051 -0.00763 0.00051 -0.01526 0.00138 -0.02266 C 0.0019 -0.02659 0.00416 -0.03376 0.00416 -0.03376 C 0.00625 -0.06198 0.00643 -0.09019 0.00989 -0.11818 C 0.01093 -0.13645 0.01146 -0.15472 0.01407 -0.17275 C 0.0158 -0.19912 0.01545 -0.22548 0.01979 -0.25139 C 0.02275 -0.30596 0.01857 -0.28723 0.02396 -0.30966 C 0.0269 -0.34181 0.0269 -0.37326 0.02534 -0.40541 C 0.02569 -0.42738 0.02431 -0.50046 0.03247 -0.52914 C 0.03767 -0.60569 0.03037 -0.46808 0.03662 -0.42599 C 0.03472 -0.36887 0.0342 -0.35638 0.03247 -0.28515 C 0.03176 -0.25809 0.03403 -0.20999 0.02813 -0.1783 C 0.0269 -0.12095 0.025 -0.06452 0.01979 -0.00763 C 0.01667 -0.02937 0.0158 -0.05157 0.01268 -0.07331 C 0.00989 -0.11448 0.00816 -0.15888 0.01823 -0.19889 C 0.01909 -0.20814 0.02187 -0.2167 0.01979 -0.22525 C 0.02308 -0.27012 0.02032 -0.3166 0.02674 -0.36031 C 0.02308 -0.37997 0.02327 -0.40009 0.02118 -0.42021 C 0.01163 -0.38205 0.01181 -0.3358 0.02118 -0.29833 C 0.01372 -0.20791 0.02118 -0.30435 0.02118 -0.06383 C 0.02118 0.0266 0.02483 0.00162 0.01823 0.04117 C 0.01736 0.0599 0.01632 0.07886 0.01545 0.0976 C 0.0151 0.10384 0.01493 0.11009 0.01407 0.11633 C 0.01353 0.12026 0.01129 0.12743 0.01129 0.12743 C 0.0132 0.20282 0.01372 0.19172 0.01129 0.1612 C 0.01025 0.14801 0.00833 0.13506 0.00711 0.12188 C 0.00625 0.09528 0.0059 0.07378 0.00277 0.0488 C 0.00086 0.0037 0.00138 0.02637 0.00138 -0.01873 " pathEditMode="relative" ptsTypes="fffffffffffffffffffffffffffA">
                                      <p:cBhvr>
                                        <p:cTn id="26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 помощью какого движения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образована фигура</a:t>
            </a:r>
            <a:r>
              <a:rPr lang="ru-RU" dirty="0" smtClean="0"/>
              <a:t>  </a:t>
            </a:r>
            <a:r>
              <a:rPr lang="ru-RU" sz="4000" b="1" dirty="0" smtClean="0">
                <a:solidFill>
                  <a:schemeClr val="tx1"/>
                </a:solidFill>
              </a:rPr>
              <a:t>А</a:t>
            </a:r>
            <a:endParaRPr lang="ru-RU" sz="2700" b="1" dirty="0">
              <a:solidFill>
                <a:schemeClr val="tx1"/>
              </a:solidFill>
            </a:endParaRPr>
          </a:p>
        </p:txBody>
      </p:sp>
      <p:sp>
        <p:nvSpPr>
          <p:cNvPr id="4" name="Фигура, имеющая форму буквы L 3"/>
          <p:cNvSpPr/>
          <p:nvPr/>
        </p:nvSpPr>
        <p:spPr>
          <a:xfrm>
            <a:off x="2209800" y="2209800"/>
            <a:ext cx="990600" cy="1828800"/>
          </a:xfrm>
          <a:prstGeom prst="corner">
            <a:avLst/>
          </a:prstGeom>
          <a:solidFill>
            <a:srgbClr val="00B0F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Фигура, имеющая форму буквы L 6"/>
          <p:cNvSpPr/>
          <p:nvPr/>
        </p:nvSpPr>
        <p:spPr>
          <a:xfrm flipH="1" flipV="1">
            <a:off x="533400" y="1676400"/>
            <a:ext cx="990600" cy="1828800"/>
          </a:xfrm>
          <a:prstGeom prst="corne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09800" y="1676400"/>
            <a:ext cx="91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</a:rPr>
              <a:t>А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343400" y="2057400"/>
            <a:ext cx="411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  <a:hlinkClick r:id="rId2" action="ppaction://hlinksldjump"/>
              </a:rPr>
              <a:t>А). </a:t>
            </a:r>
            <a:r>
              <a:rPr lang="ru-RU" sz="3200">
                <a:latin typeface="Calibri" pitchFamily="34" charset="0"/>
                <a:hlinkClick r:id="rId2" action="ppaction://hlinksldjump"/>
              </a:rPr>
              <a:t>Поворот на 90</a:t>
            </a:r>
            <a:r>
              <a:rPr lang="ru-RU" sz="3200" b="1" i="1">
                <a:latin typeface="Calibri" pitchFamily="34" charset="0"/>
                <a:hlinkClick r:id="rId2" action="ppaction://hlinksldjump"/>
              </a:rPr>
              <a:t>°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343400" y="4038600"/>
            <a:ext cx="42672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  <a:hlinkClick r:id="rId3" action="ppaction://hlinksldjump"/>
              </a:rPr>
              <a:t>В). </a:t>
            </a:r>
            <a:r>
              <a:rPr lang="ru-RU" sz="3200">
                <a:latin typeface="Calibri" pitchFamily="34" charset="0"/>
                <a:hlinkClick r:id="rId3" action="ppaction://hlinksldjump"/>
              </a:rPr>
              <a:t>Симметрия относительно точки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343400" y="2895600"/>
            <a:ext cx="4572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  <a:hlinkClick r:id="rId2" action="ppaction://hlinksldjump"/>
              </a:rPr>
              <a:t>Б)</a:t>
            </a:r>
            <a:r>
              <a:rPr lang="ru-RU">
                <a:latin typeface="Calibri" pitchFamily="34" charset="0"/>
                <a:hlinkClick r:id="rId2" action="ppaction://hlinksldjump"/>
              </a:rPr>
              <a:t>.</a:t>
            </a:r>
            <a:r>
              <a:rPr lang="ru-RU" sz="3200">
                <a:latin typeface="Calibri" pitchFamily="34" charset="0"/>
                <a:hlinkClick r:id="rId2" action="ppaction://hlinksldjump"/>
              </a:rPr>
              <a:t> Параллельный перенос</a:t>
            </a:r>
            <a:endParaRPr lang="ru-RU">
              <a:latin typeface="Calibri" pitchFamily="34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343400" y="5181600"/>
            <a:ext cx="41148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  <a:hlinkClick r:id="rId2" action="ppaction://hlinksldjump"/>
              </a:rPr>
              <a:t>Г). </a:t>
            </a:r>
            <a:r>
              <a:rPr lang="ru-RU" sz="3200">
                <a:latin typeface="Calibri" pitchFamily="34" charset="0"/>
                <a:hlinkClick r:id="rId2" action="ppaction://hlinksldjump"/>
              </a:rPr>
              <a:t>Симметрия относительно прямой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36873" name="TextBox 13"/>
          <p:cNvSpPr txBox="1">
            <a:spLocks noChangeArrowheads="1"/>
          </p:cNvSpPr>
          <p:nvPr/>
        </p:nvSpPr>
        <p:spPr bwMode="auto">
          <a:xfrm>
            <a:off x="457200" y="304800"/>
            <a:ext cx="762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latin typeface="Calibri" pitchFamily="34" charset="0"/>
              </a:rPr>
              <a:t>2).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  <p:bldP spid="9" grpId="0"/>
      <p:bldP spid="10" grpId="0"/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b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неверный ответ.</a:t>
            </a:r>
            <a:endParaRPr lang="ru-RU" sz="7200" dirty="0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362200" y="2362200"/>
            <a:ext cx="4642387" cy="3358322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37891" name="TextBox 9"/>
          <p:cNvSpPr txBox="1">
            <a:spLocks noChangeArrowheads="1"/>
          </p:cNvSpPr>
          <p:nvPr/>
        </p:nvSpPr>
        <p:spPr bwMode="auto">
          <a:xfrm>
            <a:off x="6172200" y="5715000"/>
            <a:ext cx="1905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latin typeface="Calibri" pitchFamily="34" charset="0"/>
                <a:hlinkClick r:id="rId3" action="ppaction://hlinksldjump"/>
              </a:rPr>
              <a:t>назад</a:t>
            </a:r>
            <a:endParaRPr lang="ru-RU" sz="36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60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3" presetClass="emph" presetSubtype="0" fill="remove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1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3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33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 помощью какого движения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образована фигура</a:t>
            </a:r>
            <a:r>
              <a:rPr lang="ru-RU" dirty="0" smtClean="0"/>
              <a:t>  </a:t>
            </a:r>
            <a:r>
              <a:rPr lang="ru-RU" sz="4000" b="1" dirty="0" smtClean="0">
                <a:solidFill>
                  <a:schemeClr val="tx1"/>
                </a:solidFill>
              </a:rPr>
              <a:t>Б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>
            <a:off x="685800" y="1752600"/>
            <a:ext cx="1295400" cy="1905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" name="Прямоугольный треугольник 6"/>
          <p:cNvSpPr/>
          <p:nvPr/>
        </p:nvSpPr>
        <p:spPr>
          <a:xfrm rot="10800000">
            <a:off x="1524000" y="2438400"/>
            <a:ext cx="1295400" cy="190500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286000" y="1981200"/>
            <a:ext cx="53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</a:rPr>
              <a:t>Б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3581400" y="3505200"/>
            <a:ext cx="52197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  <a:hlinkClick r:id="rId2" action="ppaction://hlinksldjump"/>
              </a:rPr>
              <a:t>В). </a:t>
            </a:r>
            <a:r>
              <a:rPr lang="ru-RU" sz="3200">
                <a:latin typeface="Calibri" pitchFamily="34" charset="0"/>
                <a:hlinkClick r:id="rId2" action="ppaction://hlinksldjump"/>
              </a:rPr>
              <a:t>Симметрия относительно</a:t>
            </a:r>
          </a:p>
          <a:p>
            <a:r>
              <a:rPr lang="ru-RU" sz="3200">
                <a:latin typeface="Calibri" pitchFamily="34" charset="0"/>
                <a:hlinkClick r:id="rId2" action="ppaction://hlinksldjump"/>
              </a:rPr>
              <a:t> прямой</a:t>
            </a:r>
            <a:endParaRPr lang="ru-RU" sz="3200" b="1">
              <a:latin typeface="Calibri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3581400" y="4800600"/>
            <a:ext cx="5311775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  <a:hlinkClick r:id="rId2" action="ppaction://hlinksldjump"/>
              </a:rPr>
              <a:t>Г). </a:t>
            </a:r>
            <a:r>
              <a:rPr lang="ru-RU" sz="3200">
                <a:latin typeface="Calibri" pitchFamily="34" charset="0"/>
                <a:hlinkClick r:id="rId2" action="ppaction://hlinksldjump"/>
              </a:rPr>
              <a:t>Симметрия относительно </a:t>
            </a:r>
          </a:p>
          <a:p>
            <a:r>
              <a:rPr lang="ru-RU" sz="3200">
                <a:latin typeface="Calibri" pitchFamily="34" charset="0"/>
                <a:hlinkClick r:id="rId2" action="ppaction://hlinksldjump"/>
              </a:rPr>
              <a:t>точки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3581400" y="274320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>
                <a:latin typeface="Calibri" pitchFamily="34" charset="0"/>
                <a:hlinkClick r:id="rId2" action="ppaction://hlinksldjump"/>
              </a:rPr>
              <a:t>Б). </a:t>
            </a:r>
            <a:r>
              <a:rPr lang="ru-RU" sz="3200">
                <a:latin typeface="Calibri" pitchFamily="34" charset="0"/>
                <a:hlinkClick r:id="rId2" action="ppaction://hlinksldjump"/>
              </a:rPr>
              <a:t>Поворот 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581400" y="5867400"/>
            <a:ext cx="4924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>
                <a:latin typeface="Calibri" pitchFamily="34" charset="0"/>
                <a:hlinkClick r:id="rId2" action="ppaction://hlinksldjump"/>
              </a:rPr>
              <a:t>Д)</a:t>
            </a:r>
            <a:r>
              <a:rPr lang="ru-RU" sz="3200">
                <a:latin typeface="Calibri" pitchFamily="34" charset="0"/>
                <a:hlinkClick r:id="rId2" action="ppaction://hlinksldjump"/>
              </a:rPr>
              <a:t>. Параллельный перенос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81400" y="1676400"/>
            <a:ext cx="55626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  <a:hlinkClick r:id="rId3" action="ppaction://hlinksldjump"/>
              </a:rPr>
              <a:t>А). Симметрия относительно точки, поворот на </a:t>
            </a:r>
            <a:r>
              <a:rPr lang="ru-RU" sz="3200" i="1">
                <a:latin typeface="Calibri" pitchFamily="34" charset="0"/>
                <a:hlinkClick r:id="rId3" action="ppaction://hlinksldjump"/>
              </a:rPr>
              <a:t>180°</a:t>
            </a:r>
            <a:endParaRPr lang="ru-RU" sz="3200">
              <a:latin typeface="Calibri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838200" y="228600"/>
            <a:ext cx="914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4000" b="1" i="1">
                <a:latin typeface="Calibri" pitchFamily="34" charset="0"/>
              </a:rPr>
              <a:t>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5638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7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 scaled="1"/>
                  <a:tileRect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Движение</a:t>
            </a:r>
            <a:endParaRPr lang="ru-RU" sz="7200" dirty="0">
              <a:gradFill flip="none" rotWithShape="1"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 scaled="1"/>
                <a:tileRect/>
              </a:gra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133600"/>
            <a:ext cx="4321842" cy="1684097"/>
          </a:xfrm>
          <a:prstGeom prst="ellipse">
            <a:avLst/>
          </a:prstGeom>
          <a:effectLst>
            <a:softEdge rad="112500"/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3886200"/>
            <a:ext cx="2811112" cy="962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1676400" y="4419600"/>
            <a:ext cx="952500" cy="1104900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7543800" y="19812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3" name="AutoShape 4"/>
          <p:cNvSpPr>
            <a:spLocks noChangeArrowheads="1"/>
          </p:cNvSpPr>
          <p:nvPr/>
        </p:nvSpPr>
        <p:spPr bwMode="auto">
          <a:xfrm>
            <a:off x="6629400" y="3505200"/>
            <a:ext cx="1562100" cy="1447800"/>
          </a:xfrm>
          <a:prstGeom prst="star5">
            <a:avLst/>
          </a:prstGeom>
          <a:solidFill>
            <a:srgbClr val="FFFF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36104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57200" y="762000"/>
            <a:ext cx="1209675" cy="1143000"/>
          </a:xfrm>
          <a:prstGeom prst="star5">
            <a:avLst/>
          </a:prstGeom>
          <a:solidFill>
            <a:srgbClr val="FFFF00"/>
          </a:solidFill>
          <a:ln w="127000" cmpd="dbl">
            <a:solidFill>
              <a:srgbClr val="F9B639"/>
            </a:solidFill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4876800" y="5181600"/>
            <a:ext cx="1209675" cy="1143000"/>
          </a:xfrm>
          <a:prstGeom prst="star5">
            <a:avLst/>
          </a:prstGeom>
          <a:solidFill>
            <a:srgbClr val="FFFF00"/>
          </a:solidFill>
          <a:ln w="127000" cmpd="dbl">
            <a:solidFill>
              <a:srgbClr val="F9B639"/>
            </a:solidFill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304800" y="61722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>
            <a:off x="4724400" y="1447800"/>
            <a:ext cx="742950" cy="885825"/>
          </a:xfrm>
          <a:prstGeom prst="star5">
            <a:avLst/>
          </a:prstGeom>
          <a:solidFill>
            <a:srgbClr val="FFFF00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36104">
                <a:alpha val="50000"/>
              </a:srgb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>
            <a:off x="2133600" y="2362200"/>
            <a:ext cx="952500" cy="1104900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7391400" y="60960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2667000" y="61722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3962400" y="45720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3048000" y="13716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762000" y="38100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5791200" y="1524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1676400" y="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5638800" y="38100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6553200" y="28194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4343400" y="28194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1905000" y="28956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8382000" y="2286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6096000" y="12192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1066800" y="1676400"/>
            <a:ext cx="352425" cy="352425"/>
          </a:xfrm>
          <a:prstGeom prst="star5">
            <a:avLst/>
          </a:prstGeom>
          <a:solidFill>
            <a:srgbClr val="FFFF00"/>
          </a:solidFill>
          <a:ln w="12700">
            <a:solidFill>
              <a:srgbClr val="F9B639"/>
            </a:solidFill>
            <a:miter lim="800000"/>
            <a:headEnd/>
            <a:tailEnd/>
          </a:ln>
          <a:effectLst>
            <a:outerShdw dist="28398" dir="3806097" algn="ctr" rotWithShape="0">
              <a:srgbClr val="936104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4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7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770" decel="100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770" decel="100000"/>
                                        <p:tgtEl>
                                          <p:spTgt spid="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4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8" presetID="50" presetClass="exit" presetSubtype="0" accel="1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69 0  0.125 0.0746  0.125 0.16651  C 0.125 0.25843  0.069 0.33302  0 0.33302  C -0.069 0.33302  -0.125 0.25843  -0.125 0.16651  C -0.125 0.0746  -0.069 0  0 0  Z" pathEditMode="relative" ptsTypes="">
                                      <p:cBhvr>
                                        <p:cTn id="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125 -0.1119  L 0.25 0  L 0.125 0.1119  L 0 0  Z" pathEditMode="relative" ptsTypes="">
                                      <p:cBhvr>
                                        <p:cTn id="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0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000"/>
                            </p:stCondLst>
                            <p:childTnLst>
                              <p:par>
                                <p:cTn id="6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5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9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1000"/>
                            </p:stCondLst>
                            <p:childTnLst>
                              <p:par>
                                <p:cTn id="8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00"/>
                            </p:stCondLst>
                            <p:childTnLst>
                              <p:par>
                                <p:cTn id="93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5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6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nimBg="1"/>
      <p:bldP spid="1027" grpId="0" animBg="1"/>
      <p:bldP spid="3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Georgia" pitchFamily="18" charset="0"/>
              </a:rPr>
              <a:t>Что такое движение?</a:t>
            </a:r>
            <a:endParaRPr lang="ru-RU" sz="4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2133600"/>
            <a:ext cx="8686800" cy="45259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sz="2800" dirty="0" smtClean="0"/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hlinkClick r:id="rId2" action="ppaction://hlinksldjump"/>
              </a:rPr>
              <a:t>ГЕОМЕТРИЧЕСКИЕ ПРЕОБРАЗОВАНИЯ, </a:t>
            </a:r>
            <a:r>
              <a:rPr lang="ru-RU" sz="28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СОХРАНЯЮЩИЕ РАССТОЯНИЯ МЕЖДУ ТОЧКАМИ, НАЗЫВАЕТСЯ ДВИЖЕНИЕМ</a:t>
            </a:r>
            <a:endParaRPr lang="ru-RU" sz="28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3733800" y="1295400"/>
            <a:ext cx="1981200" cy="3600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6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13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50" presetClass="exit" presetSubtype="0" ac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026" grpId="0"/>
      <p:bldP spid="1026" grpId="1"/>
      <p:bldP spid="1026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600200"/>
          </a:xfrm>
        </p:spPr>
        <p:txBody>
          <a:bodyPr>
            <a:scene3d>
              <a:camera prst="obliqueTopRigh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СУЩЕСТВУЕТ 4 ВИДА </a:t>
            </a:r>
            <a:r>
              <a:rPr lang="en-US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en-US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</a:br>
            <a:r>
              <a:rPr lang="ru-RU" sz="40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innerShdw blurRad="63500" dist="50800" dir="18900000">
                    <a:prstClr val="black">
                      <a:alpha val="50000"/>
                    </a:prstClr>
                  </a:innerShdw>
                  <a:reflection blurRad="12700" stA="28000" endPos="45000" dist="1000" dir="5400000" sy="-100000" algn="bl" rotWithShape="0"/>
                </a:effectLst>
              </a:rPr>
              <a:t>ДВИЖЕНИЯ</a:t>
            </a:r>
            <a:endParaRPr lang="ru-RU" sz="40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innerShdw blurRad="63500" dist="50800" dir="18900000">
                  <a:prstClr val="black">
                    <a:alpha val="50000"/>
                  </a:prstClr>
                </a:inn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2514600"/>
            <a:ext cx="7924800" cy="3840163"/>
          </a:xfrm>
        </p:spPr>
        <p:txBody>
          <a:bodyPr/>
          <a:lstStyle/>
          <a:p>
            <a:r>
              <a:rPr lang="ru-RU" smtClean="0"/>
              <a:t>СИММЕТРИЯ ОТНОСИТЕЛЬНО ТОЧКИ</a:t>
            </a:r>
          </a:p>
          <a:p>
            <a:r>
              <a:rPr lang="ru-RU" smtClean="0"/>
              <a:t>СИММЕТРИЯ ОТНОСИТЕЛЬНО ПРЯМОЙ</a:t>
            </a:r>
          </a:p>
          <a:p>
            <a:r>
              <a:rPr lang="ru-RU" smtClean="0"/>
              <a:t>ПОВОРОТ</a:t>
            </a:r>
          </a:p>
          <a:p>
            <a:r>
              <a:rPr lang="ru-RU" smtClean="0"/>
              <a:t>ПАРАЛЛЕЛЬНЫЙ ПЕРЕНОС</a:t>
            </a:r>
          </a:p>
        </p:txBody>
      </p:sp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6248400" y="58674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" action="ppaction://hlinkshowjump?jump=previousslide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8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08525"/>
          </a:xfrm>
        </p:spPr>
        <p:txBody>
          <a:bodyPr/>
          <a:lstStyle/>
          <a:p>
            <a:r>
              <a:rPr lang="ru-RU" sz="2400" smtClean="0"/>
              <a:t>Точки </a:t>
            </a:r>
            <a:r>
              <a:rPr lang="ru-RU" sz="2400" b="1" smtClean="0"/>
              <a:t>Х</a:t>
            </a:r>
            <a:r>
              <a:rPr lang="ru-RU" sz="2400" smtClean="0"/>
              <a:t> и </a:t>
            </a:r>
            <a:r>
              <a:rPr lang="ru-RU" sz="2400" b="1" smtClean="0"/>
              <a:t>Х</a:t>
            </a:r>
            <a:r>
              <a:rPr lang="ru-RU" sz="1800" b="1" smtClean="0"/>
              <a:t>1</a:t>
            </a:r>
            <a:r>
              <a:rPr lang="ru-RU" sz="2400" b="1" smtClean="0"/>
              <a:t> </a:t>
            </a:r>
            <a:r>
              <a:rPr lang="ru-RU" sz="2400" smtClean="0"/>
              <a:t>называются симметричными относительно точки </a:t>
            </a:r>
            <a:r>
              <a:rPr lang="ru-RU" sz="2400" b="1" smtClean="0"/>
              <a:t>О</a:t>
            </a:r>
            <a:r>
              <a:rPr lang="ru-RU" sz="2400" smtClean="0"/>
              <a:t>, если </a:t>
            </a:r>
            <a:r>
              <a:rPr lang="ru-RU" sz="2400" b="1" smtClean="0"/>
              <a:t>О</a:t>
            </a:r>
            <a:r>
              <a:rPr lang="ru-RU" sz="2400" smtClean="0"/>
              <a:t>- середина отрезка </a:t>
            </a:r>
            <a:r>
              <a:rPr lang="ru-RU" sz="2400" b="1" smtClean="0"/>
              <a:t>ХХ</a:t>
            </a:r>
            <a:r>
              <a:rPr lang="ru-RU" sz="1800" b="1" smtClean="0"/>
              <a:t>1</a:t>
            </a:r>
            <a:r>
              <a:rPr lang="ru-RU" sz="2400" smtClean="0"/>
              <a:t>. </a:t>
            </a:r>
          </a:p>
          <a:p>
            <a:endParaRPr lang="ru-RU" sz="2400" b="1" smtClean="0"/>
          </a:p>
          <a:p>
            <a:r>
              <a:rPr lang="ru-RU" sz="2400" b="1" smtClean="0"/>
              <a:t>Алгоритм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1). Зафиксировать точку на плоскости.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2). Изобразить геометрическую </a:t>
            </a:r>
            <a:endParaRPr lang="ru-RU" sz="800" smtClean="0"/>
          </a:p>
          <a:p>
            <a:pPr>
              <a:buFont typeface="Wingdings 2" pitchFamily="18" charset="2"/>
              <a:buNone/>
            </a:pPr>
            <a:r>
              <a:rPr lang="ru-RU" sz="800" smtClean="0"/>
              <a:t>                                                                                                                                                         </a:t>
            </a:r>
            <a:r>
              <a:rPr lang="ru-RU" sz="2400" smtClean="0"/>
              <a:t> фигуру.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3). Построить точки, симметричные соот-</a:t>
            </a:r>
          </a:p>
          <a:p>
            <a:pPr>
              <a:buFont typeface="Wingdings 2" pitchFamily="18" charset="2"/>
              <a:buNone/>
            </a:pPr>
            <a:r>
              <a:rPr lang="ru-RU" sz="2400" smtClean="0"/>
              <a:t>ветственно  точкам данной фигуры.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СИММЕТРИЯ ОТНОСИТЕЛЬНО ТОЧКИ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781800" y="2209800"/>
            <a:ext cx="76200" cy="762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054" name="AutoShape 6"/>
          <p:cNvCxnSpPr>
            <a:cxnSpLocks noChangeShapeType="1"/>
          </p:cNvCxnSpPr>
          <p:nvPr/>
        </p:nvCxnSpPr>
        <p:spPr bwMode="auto">
          <a:xfrm rot="10800000" flipV="1">
            <a:off x="5867400" y="2286000"/>
            <a:ext cx="923925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4" name="AutoShape 6"/>
          <p:cNvCxnSpPr>
            <a:cxnSpLocks noChangeShapeType="1"/>
            <a:stCxn id="0" idx="2"/>
          </p:cNvCxnSpPr>
          <p:nvPr/>
        </p:nvCxnSpPr>
        <p:spPr bwMode="auto">
          <a:xfrm rot="10800000" flipV="1">
            <a:off x="6858000" y="1943100"/>
            <a:ext cx="914400" cy="3048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6" name="Овал 15"/>
          <p:cNvSpPr/>
          <p:nvPr/>
        </p:nvSpPr>
        <p:spPr>
          <a:xfrm>
            <a:off x="5791200" y="2590800"/>
            <a:ext cx="76200" cy="76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772400" y="1905000"/>
            <a:ext cx="76200" cy="762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6705600" y="22098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О</a:t>
            </a:r>
            <a:endParaRPr lang="ru-RU">
              <a:latin typeface="Calibri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696200" y="1905000"/>
            <a:ext cx="68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Х</a:t>
            </a:r>
            <a:r>
              <a:rPr lang="ru-RU" sz="1200" b="1">
                <a:latin typeface="Calibri" pitchFamily="34" charset="0"/>
              </a:rPr>
              <a:t>1</a:t>
            </a:r>
            <a:endParaRPr lang="ru-RU" sz="1200">
              <a:latin typeface="Calibri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715000" y="25908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Х</a:t>
            </a:r>
            <a:endParaRPr lang="ru-RU">
              <a:latin typeface="Calibri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7123113" y="2097087"/>
            <a:ext cx="153988" cy="74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16200000" flipH="1">
            <a:off x="6284913" y="2401887"/>
            <a:ext cx="153988" cy="74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6" name="AutoShape 8"/>
          <p:cNvSpPr>
            <a:spLocks noChangeArrowheads="1"/>
          </p:cNvSpPr>
          <p:nvPr/>
        </p:nvSpPr>
        <p:spPr bwMode="auto">
          <a:xfrm rot="758541">
            <a:off x="5029200" y="3276600"/>
            <a:ext cx="1447800" cy="1066800"/>
          </a:xfrm>
          <a:prstGeom prst="triangle">
            <a:avLst>
              <a:gd name="adj" fmla="val 16236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34" name="Овал 33"/>
          <p:cNvSpPr/>
          <p:nvPr/>
        </p:nvSpPr>
        <p:spPr>
          <a:xfrm>
            <a:off x="6858000" y="4495800"/>
            <a:ext cx="46038" cy="4603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43" name="Прямая соединительная линия 42"/>
          <p:cNvCxnSpPr>
            <a:stCxn id="2056" idx="4"/>
          </p:cNvCxnSpPr>
          <p:nvPr/>
        </p:nvCxnSpPr>
        <p:spPr>
          <a:xfrm rot="16200000" flipH="1">
            <a:off x="6901657" y="3929856"/>
            <a:ext cx="6350" cy="11255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AutoShape 8"/>
          <p:cNvSpPr>
            <a:spLocks noChangeArrowheads="1"/>
          </p:cNvSpPr>
          <p:nvPr/>
        </p:nvSpPr>
        <p:spPr bwMode="auto">
          <a:xfrm rot="-9915287">
            <a:off x="7275513" y="4662488"/>
            <a:ext cx="1447800" cy="1066800"/>
          </a:xfrm>
          <a:prstGeom prst="triangle">
            <a:avLst>
              <a:gd name="adj" fmla="val 16236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51" name="Прямая соединительная линия 50"/>
          <p:cNvCxnSpPr>
            <a:stCxn id="2056" idx="0"/>
            <a:endCxn id="49" idx="0"/>
          </p:cNvCxnSpPr>
          <p:nvPr/>
        </p:nvCxnSpPr>
        <p:spPr>
          <a:xfrm rot="16200000" flipH="1">
            <a:off x="5537995" y="3037681"/>
            <a:ext cx="2652712" cy="29432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2056" idx="2"/>
            <a:endCxn id="49" idx="2"/>
          </p:cNvCxnSpPr>
          <p:nvPr/>
        </p:nvCxnSpPr>
        <p:spPr>
          <a:xfrm rot="16200000" flipH="1">
            <a:off x="6536532" y="2566193"/>
            <a:ext cx="692150" cy="39036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705600" y="44958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О</a:t>
            </a:r>
            <a:endParaRPr lang="ru-RU">
              <a:latin typeface="Calibri" pitchFamily="34" charset="0"/>
            </a:endParaRPr>
          </a:p>
        </p:txBody>
      </p:sp>
      <p:sp>
        <p:nvSpPr>
          <p:cNvPr id="19480" name="TextBox 32"/>
          <p:cNvSpPr txBox="1">
            <a:spLocks noChangeArrowheads="1"/>
          </p:cNvSpPr>
          <p:nvPr/>
        </p:nvSpPr>
        <p:spPr bwMode="auto">
          <a:xfrm>
            <a:off x="6248400" y="58674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" action="ppaction://hlinkshowjump?jump=previousslide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0"/>
                            </p:stCondLst>
                            <p:childTnLst>
                              <p:par>
                                <p:cTn id="15" presetID="9" presetClass="entr" presetSubtype="0" fill="hold" grpId="0" nodeType="after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7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8000"/>
                            </p:stCondLst>
                            <p:childTnLst>
                              <p:par>
                                <p:cTn id="46" presetID="9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9000"/>
                            </p:stCondLst>
                            <p:childTnLst>
                              <p:par>
                                <p:cTn id="50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3000"/>
                            </p:stCondLst>
                            <p:childTnLst>
                              <p:par>
                                <p:cTn id="5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3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60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8000"/>
                            </p:stCondLst>
                            <p:childTnLst>
                              <p:par>
                                <p:cTn id="6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3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1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4000"/>
                            </p:stCondLst>
                            <p:childTnLst>
                              <p:par>
                                <p:cTn id="81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3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5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3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8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00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20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56" grpId="0" animBg="1"/>
      <p:bldP spid="49" grpId="0" animBg="1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dirty="0" smtClean="0"/>
              <a:t>Центрально-симметричные фигуры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43200"/>
            <a:ext cx="8686800" cy="2286000"/>
          </a:xfrm>
        </p:spPr>
        <p:txBody>
          <a:bodyPr/>
          <a:lstStyle/>
          <a:p>
            <a:r>
              <a:rPr lang="ru-RU" smtClean="0"/>
              <a:t>Если симметрия относительно точки О отображает фигуру на себя, то такая фигура называется центрально-симметричной, а точка О- ее центром симметрии.</a:t>
            </a:r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7162800" y="55626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i="1">
                <a:latin typeface="Calibri" pitchFamily="34" charset="0"/>
                <a:hlinkClick r:id="rId2" action="ppaction://hlinksldjump"/>
              </a:rPr>
              <a:t>пример</a:t>
            </a:r>
            <a:endParaRPr lang="ru-RU" sz="2800" i="1">
              <a:latin typeface="Calibri" pitchFamily="34" charset="0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609600" y="56388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" action="ppaction://hlinkshowjump?jump=previousslide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Симметрия относительно прямой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Точки </a:t>
            </a:r>
            <a:r>
              <a:rPr lang="ru-RU" sz="2400" b="1" smtClean="0"/>
              <a:t>Х</a:t>
            </a:r>
            <a:r>
              <a:rPr lang="ru-RU" sz="2400" smtClean="0"/>
              <a:t> и </a:t>
            </a:r>
            <a:r>
              <a:rPr lang="ru-RU" sz="2400" b="1" smtClean="0"/>
              <a:t>Х</a:t>
            </a:r>
            <a:r>
              <a:rPr lang="ru-RU" sz="2000" b="1" smtClean="0"/>
              <a:t>1</a:t>
            </a:r>
            <a:r>
              <a:rPr lang="ru-RU" sz="2400" b="1" smtClean="0"/>
              <a:t> </a:t>
            </a:r>
            <a:r>
              <a:rPr lang="ru-RU" sz="2400" smtClean="0"/>
              <a:t>называются симметричными относительно прямой </a:t>
            </a:r>
            <a:r>
              <a:rPr lang="en-US" sz="2400" b="1" smtClean="0"/>
              <a:t>l</a:t>
            </a:r>
            <a:r>
              <a:rPr lang="ru-RU" sz="2400" smtClean="0"/>
              <a:t>, если эта прямая- серединный перпендикуляр отрезка </a:t>
            </a:r>
            <a:r>
              <a:rPr lang="ru-RU" sz="2400" b="1" smtClean="0"/>
              <a:t>ХХ</a:t>
            </a:r>
            <a:r>
              <a:rPr lang="ru-RU" sz="2000" b="1" smtClean="0"/>
              <a:t>1</a:t>
            </a:r>
            <a:r>
              <a:rPr lang="ru-RU" sz="2400" smtClean="0"/>
              <a:t>.</a:t>
            </a:r>
            <a:r>
              <a:rPr lang="ru-RU" sz="2400" b="1" smtClean="0"/>
              <a:t> </a:t>
            </a: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228600" y="3886200"/>
            <a:ext cx="55626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</a:rPr>
              <a:t>1). Зафиксировать прямую на плоскости.</a:t>
            </a:r>
          </a:p>
          <a:p>
            <a:r>
              <a:rPr lang="ru-RU" sz="2400">
                <a:latin typeface="Calibri" pitchFamily="34" charset="0"/>
              </a:rPr>
              <a:t>2). Изобразить геометрическую                                                                                                                                           фигуру.</a:t>
            </a:r>
          </a:p>
          <a:p>
            <a:r>
              <a:rPr lang="ru-RU" sz="2400">
                <a:latin typeface="Calibri" pitchFamily="34" charset="0"/>
              </a:rPr>
              <a:t>3). Построить точки, симметричные соот-</a:t>
            </a:r>
          </a:p>
          <a:p>
            <a:r>
              <a:rPr lang="ru-RU" sz="2400">
                <a:latin typeface="Calibri" pitchFamily="34" charset="0"/>
              </a:rPr>
              <a:t>ветственно  точкам данной фигуры.</a:t>
            </a: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609600" y="3352800"/>
            <a:ext cx="1981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latin typeface="Calibri" pitchFamily="34" charset="0"/>
              </a:rPr>
              <a:t>Алгоритм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4648200" y="2438400"/>
            <a:ext cx="304800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6200000" flipH="1">
            <a:off x="5486400" y="3048000"/>
            <a:ext cx="1752600" cy="533400"/>
          </a:xfrm>
          <a:prstGeom prst="line">
            <a:avLst/>
          </a:prstGeom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4648200" y="3276600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7696200" y="2362200"/>
            <a:ext cx="46038" cy="76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572000" y="3352800"/>
            <a:ext cx="228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Х</a:t>
            </a:r>
            <a:endParaRPr lang="ru-RU">
              <a:latin typeface="Calibri" pitchFamily="34" charset="0"/>
            </a:endParaRP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620000" y="2438400"/>
            <a:ext cx="533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Calibri" pitchFamily="34" charset="0"/>
              </a:rPr>
              <a:t>Х</a:t>
            </a:r>
            <a:r>
              <a:rPr lang="ru-RU" sz="1600" b="1">
                <a:latin typeface="Calibri" pitchFamily="34" charset="0"/>
              </a:rPr>
              <a:t>1</a:t>
            </a:r>
            <a:endParaRPr lang="ru-RU">
              <a:latin typeface="Calibri" pitchFamily="34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rot="16200000" flipH="1">
            <a:off x="6818313" y="2630487"/>
            <a:ext cx="153988" cy="74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16200000" flipH="1">
            <a:off x="5599113" y="3011487"/>
            <a:ext cx="153988" cy="746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6477000" y="3505200"/>
            <a:ext cx="304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l</a:t>
            </a:r>
            <a:endParaRPr lang="ru-RU">
              <a:latin typeface="Calibri" pitchFamily="34" charset="0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6172200" y="2590800"/>
            <a:ext cx="228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16200000" flipH="1">
            <a:off x="6324600" y="2667000"/>
            <a:ext cx="227013" cy="74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utoShape 8"/>
          <p:cNvSpPr>
            <a:spLocks noChangeArrowheads="1"/>
          </p:cNvSpPr>
          <p:nvPr/>
        </p:nvSpPr>
        <p:spPr bwMode="auto">
          <a:xfrm rot="758541">
            <a:off x="6042025" y="4489450"/>
            <a:ext cx="1447800" cy="1066800"/>
          </a:xfrm>
          <a:prstGeom prst="triangle">
            <a:avLst>
              <a:gd name="adj" fmla="val 16236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rot="16200000" flipH="1">
            <a:off x="6475413" y="5259387"/>
            <a:ext cx="1906588" cy="7461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AutoShape 8"/>
          <p:cNvSpPr>
            <a:spLocks noChangeArrowheads="1"/>
          </p:cNvSpPr>
          <p:nvPr/>
        </p:nvSpPr>
        <p:spPr bwMode="auto">
          <a:xfrm rot="20976022" flipH="1">
            <a:off x="7429500" y="4514850"/>
            <a:ext cx="1447800" cy="1066800"/>
          </a:xfrm>
          <a:prstGeom prst="triangle">
            <a:avLst>
              <a:gd name="adj" fmla="val 16236"/>
            </a:avLst>
          </a:prstGeom>
          <a:solidFill>
            <a:srgbClr val="00B05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ru-RU">
              <a:latin typeface="Calibri" pitchFamily="34" charset="0"/>
            </a:endParaRPr>
          </a:p>
        </p:txBody>
      </p:sp>
      <p:cxnSp>
        <p:nvCxnSpPr>
          <p:cNvPr id="62" name="Прямая соединительная линия 61"/>
          <p:cNvCxnSpPr>
            <a:stCxn id="55" idx="0"/>
            <a:endCxn id="60" idx="0"/>
          </p:cNvCxnSpPr>
          <p:nvPr/>
        </p:nvCxnSpPr>
        <p:spPr>
          <a:xfrm rot="16200000" flipH="1">
            <a:off x="7452519" y="3348831"/>
            <a:ext cx="41275" cy="21320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>
            <a:stCxn id="55" idx="2"/>
            <a:endCxn id="60" idx="2"/>
          </p:cNvCxnSpPr>
          <p:nvPr/>
        </p:nvCxnSpPr>
        <p:spPr>
          <a:xfrm rot="16200000" flipH="1">
            <a:off x="7424738" y="3903662"/>
            <a:ext cx="57150" cy="30194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>
            <a:stCxn id="55" idx="4"/>
            <a:endCxn id="60" idx="4"/>
          </p:cNvCxnSpPr>
          <p:nvPr/>
        </p:nvCxnSpPr>
        <p:spPr>
          <a:xfrm rot="16200000" flipH="1">
            <a:off x="7446169" y="5611019"/>
            <a:ext cx="3175" cy="1825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526" name="TextBox 22"/>
          <p:cNvSpPr txBox="1">
            <a:spLocks noChangeArrowheads="1"/>
          </p:cNvSpPr>
          <p:nvPr/>
        </p:nvSpPr>
        <p:spPr bwMode="auto">
          <a:xfrm>
            <a:off x="6248400" y="58674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" action="ppaction://hlinkshowjump?jump=previousslide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4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6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8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2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7000"/>
                            </p:stCondLst>
                            <p:childTnLst>
                              <p:par>
                                <p:cTn id="6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9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0"/>
                            </p:stCondLst>
                            <p:childTnLst>
                              <p:par>
                                <p:cTn id="72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37500"/>
                            </p:stCondLst>
                            <p:childTnLst>
                              <p:par>
                                <p:cTn id="7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2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4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6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4" grpId="0" animBg="1"/>
      <p:bldP spid="25" grpId="0" animBg="1"/>
      <p:bldP spid="26" grpId="0"/>
      <p:bldP spid="27" grpId="0"/>
      <p:bldP spid="30" grpId="0"/>
      <p:bldP spid="55" grpId="0" animBg="1"/>
      <p:bldP spid="6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868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Фигуры симметричные относительно прямой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2438400"/>
            <a:ext cx="8686800" cy="3200400"/>
          </a:xfrm>
        </p:spPr>
        <p:txBody>
          <a:bodyPr/>
          <a:lstStyle/>
          <a:p>
            <a:r>
              <a:rPr lang="ru-RU" smtClean="0"/>
              <a:t>Если симметрия относительно прямой </a:t>
            </a:r>
            <a:r>
              <a:rPr lang="en-US" smtClean="0"/>
              <a:t>l</a:t>
            </a:r>
            <a:r>
              <a:rPr lang="ru-RU" smtClean="0"/>
              <a:t> отображает фигуру на эту же фигуру, то данная фигура называется симметричной относительно прямой, а прямая </a:t>
            </a:r>
            <a:r>
              <a:rPr lang="en-US" smtClean="0"/>
              <a:t>l</a:t>
            </a:r>
            <a:r>
              <a:rPr lang="ru-RU" smtClean="0"/>
              <a:t>- ее осью симметрии.</a:t>
            </a:r>
          </a:p>
          <a:p>
            <a:endParaRPr lang="ru-RU" smtClean="0"/>
          </a:p>
          <a:p>
            <a:pPr>
              <a:buFont typeface="Wingdings 2" pitchFamily="18" charset="2"/>
              <a:buNone/>
            </a:pPr>
            <a:endParaRPr lang="ru-RU" smtClean="0"/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6553200" y="5715000"/>
            <a:ext cx="1905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alibri" pitchFamily="34" charset="0"/>
                <a:hlinkClick r:id="rId2" action="ppaction://hlinksldjump"/>
              </a:rPr>
              <a:t>пример</a:t>
            </a:r>
            <a:endParaRPr lang="ru-RU" sz="2800">
              <a:latin typeface="Calibri" pitchFamily="34" charset="0"/>
            </a:endParaRPr>
          </a:p>
        </p:txBody>
      </p:sp>
      <p:sp>
        <p:nvSpPr>
          <p:cNvPr id="22532" name="TextBox 4"/>
          <p:cNvSpPr txBox="1">
            <a:spLocks noChangeArrowheads="1"/>
          </p:cNvSpPr>
          <p:nvPr/>
        </p:nvSpPr>
        <p:spPr bwMode="auto">
          <a:xfrm>
            <a:off x="914400" y="5715000"/>
            <a:ext cx="1752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Calibri" pitchFamily="34" charset="0"/>
                <a:hlinkClick r:id="" action="ppaction://hlinkshowjump?jump=previousslide"/>
              </a:rPr>
              <a:t>назад</a:t>
            </a:r>
            <a:endParaRPr lang="ru-RU" sz="2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3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1052</TotalTime>
  <Words>461</Words>
  <PresentationFormat>Экран (4:3)</PresentationFormat>
  <Paragraphs>111</Paragraphs>
  <Slides>24</Slides>
  <Notes>2</Notes>
  <HiddenSlides>6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9</vt:i4>
      </vt:variant>
      <vt:variant>
        <vt:lpstr>Заголовки слайдов</vt:lpstr>
      </vt:variant>
      <vt:variant>
        <vt:i4>24</vt:i4>
      </vt:variant>
    </vt:vector>
  </HeadingPairs>
  <TitlesOfParts>
    <vt:vector size="36" baseType="lpstr">
      <vt:lpstr>Calibri</vt:lpstr>
      <vt:lpstr>Arial</vt:lpstr>
      <vt:lpstr>Wingdings 2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Движение на плоскости</dc:title>
  <cp:lastModifiedBy>MAMA</cp:lastModifiedBy>
  <cp:revision>113</cp:revision>
  <dcterms:modified xsi:type="dcterms:W3CDTF">2009-02-14T03:14:08Z</dcterms:modified>
</cp:coreProperties>
</file>