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2" autoAdjust="0"/>
    <p:restoredTop sz="94660"/>
  </p:normalViewPr>
  <p:slideViewPr>
    <p:cSldViewPr snapToGrid="0">
      <p:cViewPr varScale="1">
        <p:scale>
          <a:sx n="89" d="100"/>
          <a:sy n="89" d="100"/>
        </p:scale>
        <p:origin x="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http://yandex.ru/yandsearch?text=%D0%BF%D0%B8%D1%80%D0%B0%D0%BC%D0%B8%D0%B4%D0%B0&amp;clid=1955454&amp;lr=213" TargetMode="Externa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http://yandex.ru/yandsearch?text=%D0%BF%D0%B8%D1%80%D0%B0%D0%BC%D0%B8%D0%B4%D0%B0&amp;clid=1955454&amp;lr=213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3754D9-1B0F-4BE5-A13C-BAC5C69AE76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DC31CC5-CE92-452F-9086-7A0BE979E832}">
      <dgm:prSet phldrT="[Текст]"/>
      <dgm:spPr/>
      <dgm:t>
        <a:bodyPr/>
        <a:lstStyle/>
        <a:p>
          <a:r>
            <a:rPr lang="ru-RU">
              <a:solidFill>
                <a:srgbClr val="000000"/>
              </a:solidFill>
              <a:latin typeface="Arial"/>
              <a:cs typeface="Arial"/>
            </a:rPr>
            <a:t>Пирамида называется правильной, если её основанием является правильный многоугольник, а вершина проецируется в центр основания.</a:t>
          </a:r>
        </a:p>
      </dgm:t>
    </dgm:pt>
    <dgm:pt modelId="{6BC1871B-EFD5-4E08-BAE7-3FF3748C9C07}" type="parTrans" cxnId="{9F4FA9D6-702C-4C41-9D28-94B08238FB66}">
      <dgm:prSet/>
      <dgm:spPr/>
      <dgm:t>
        <a:bodyPr/>
        <a:lstStyle/>
        <a:p>
          <a:endParaRPr lang="ru-RU"/>
        </a:p>
      </dgm:t>
    </dgm:pt>
    <dgm:pt modelId="{0004D53D-A1BC-4736-873A-C16EBE33F30A}" type="sibTrans" cxnId="{9F4FA9D6-702C-4C41-9D28-94B08238FB66}">
      <dgm:prSet/>
      <dgm:spPr/>
      <dgm:t>
        <a:bodyPr/>
        <a:lstStyle/>
        <a:p>
          <a:endParaRPr lang="ru-RU"/>
        </a:p>
      </dgm:t>
    </dgm:pt>
    <dgm:pt modelId="{C41D175A-6362-49EF-BC74-6F93FB93259E}" type="pres">
      <dgm:prSet presAssocID="{7A3754D9-1B0F-4BE5-A13C-BAC5C69AE76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3AE276C-1BC5-4999-B2AE-E97BFAB9992E}" type="pres">
      <dgm:prSet presAssocID="{EDC31CC5-CE92-452F-9086-7A0BE979E832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E00659F-C75F-4842-A7BA-AD31BFFBDAD7}" type="presOf" srcId="{EDC31CC5-CE92-452F-9086-7A0BE979E832}" destId="{F3AE276C-1BC5-4999-B2AE-E97BFAB9992E}" srcOrd="0" destOrd="0" presId="urn:microsoft.com/office/officeart/2005/8/layout/default"/>
    <dgm:cxn modelId="{7E539DE6-D0D5-42F0-A380-5CA0FB5A7200}" type="presOf" srcId="{7A3754D9-1B0F-4BE5-A13C-BAC5C69AE765}" destId="{C41D175A-6362-49EF-BC74-6F93FB93259E}" srcOrd="0" destOrd="0" presId="urn:microsoft.com/office/officeart/2005/8/layout/default"/>
    <dgm:cxn modelId="{9F4FA9D6-702C-4C41-9D28-94B08238FB66}" srcId="{7A3754D9-1B0F-4BE5-A13C-BAC5C69AE765}" destId="{EDC31CC5-CE92-452F-9086-7A0BE979E832}" srcOrd="0" destOrd="0" parTransId="{6BC1871B-EFD5-4E08-BAE7-3FF3748C9C07}" sibTransId="{0004D53D-A1BC-4736-873A-C16EBE33F30A}"/>
    <dgm:cxn modelId="{36E7B62C-80C3-483E-8259-14A4AAB89795}" type="presParOf" srcId="{C41D175A-6362-49EF-BC74-6F93FB93259E}" destId="{F3AE276C-1BC5-4999-B2AE-E97BFAB9992E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762C60-F7B3-4D10-B881-AE2913874C8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28E1BD1-C6BE-4785-864C-07DFCD47D848}">
      <dgm:prSet phldrT="[Текст]"/>
      <dgm:spPr/>
      <dgm:t>
        <a:bodyPr/>
        <a:lstStyle/>
        <a:p>
          <a:r>
            <a:rPr lang="ru-RU" sz="3000">
              <a:solidFill>
                <a:srgbClr val="000000"/>
              </a:solidFill>
              <a:latin typeface="Arial"/>
              <a:cs typeface="Arial"/>
            </a:rPr>
            <a:t>Усеченная пирамида – часть </a:t>
          </a:r>
          <a:r>
            <a:rPr lang="ru-RU">
              <a:solidFill>
                <a:srgbClr val="1A3DC1"/>
              </a:solidFill>
              <a:latin typeface="Arial"/>
              <a:cs typeface="Arial"/>
              <a:hlinkClick xmlns:r="http://schemas.openxmlformats.org/officeDocument/2006/relationships" r:id="rId1"/>
            </a:rPr>
            <a:t>пирамиды</a:t>
          </a:r>
          <a:r>
            <a:rPr lang="ru-RU">
              <a:solidFill>
                <a:srgbClr val="000000"/>
              </a:solidFill>
              <a:latin typeface="Arial"/>
              <a:cs typeface="Arial"/>
            </a:rPr>
            <a:t>, заключенная между её основанием, боковыми гранями и сечением этой пирамиды плоскостью, параллельной основанию.</a:t>
          </a:r>
        </a:p>
      </dgm:t>
    </dgm:pt>
    <dgm:pt modelId="{F4054AC4-C27E-4A12-A537-2A9A5AB966BF}" type="parTrans" cxnId="{403A0DA7-8CA1-4CBC-972F-C7A1DDEBC60A}">
      <dgm:prSet/>
      <dgm:spPr/>
      <dgm:t>
        <a:bodyPr/>
        <a:lstStyle/>
        <a:p>
          <a:endParaRPr lang="ru-RU"/>
        </a:p>
      </dgm:t>
    </dgm:pt>
    <dgm:pt modelId="{3642769B-8613-423D-8911-218C542A607B}" type="sibTrans" cxnId="{403A0DA7-8CA1-4CBC-972F-C7A1DDEBC60A}">
      <dgm:prSet/>
      <dgm:spPr/>
      <dgm:t>
        <a:bodyPr/>
        <a:lstStyle/>
        <a:p>
          <a:endParaRPr lang="ru-RU"/>
        </a:p>
      </dgm:t>
    </dgm:pt>
    <dgm:pt modelId="{40EABCDC-4506-4935-BE84-D90F4DA9C939}" type="pres">
      <dgm:prSet presAssocID="{FD762C60-F7B3-4D10-B881-AE2913874C8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25AB9D-D87E-469E-A819-48B6BD65CAA4}" type="pres">
      <dgm:prSet presAssocID="{F28E1BD1-C6BE-4785-864C-07DFCD47D848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3A0DA7-8CA1-4CBC-972F-C7A1DDEBC60A}" srcId="{FD762C60-F7B3-4D10-B881-AE2913874C8F}" destId="{F28E1BD1-C6BE-4785-864C-07DFCD47D848}" srcOrd="0" destOrd="0" parTransId="{F4054AC4-C27E-4A12-A537-2A9A5AB966BF}" sibTransId="{3642769B-8613-423D-8911-218C542A607B}"/>
    <dgm:cxn modelId="{46634CFE-B531-47FB-9F19-52692E7AED66}" type="presOf" srcId="{FD762C60-F7B3-4D10-B881-AE2913874C8F}" destId="{40EABCDC-4506-4935-BE84-D90F4DA9C939}" srcOrd="0" destOrd="0" presId="urn:microsoft.com/office/officeart/2005/8/layout/default"/>
    <dgm:cxn modelId="{DF5C1730-A06B-4C6F-B199-D01A5953341A}" type="presOf" srcId="{F28E1BD1-C6BE-4785-864C-07DFCD47D848}" destId="{CE25AB9D-D87E-469E-A819-48B6BD65CAA4}" srcOrd="0" destOrd="0" presId="urn:microsoft.com/office/officeart/2005/8/layout/default"/>
    <dgm:cxn modelId="{9DA996DF-DB57-4383-955C-7ECE92BB7BCB}" type="presParOf" srcId="{40EABCDC-4506-4935-BE84-D90F4DA9C939}" destId="{CE25AB9D-D87E-469E-A819-48B6BD65CAA4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AE276C-1BC5-4999-B2AE-E97BFAB9992E}">
      <dsp:nvSpPr>
        <dsp:cNvPr id="0" name=""/>
        <dsp:cNvSpPr/>
      </dsp:nvSpPr>
      <dsp:spPr>
        <a:xfrm>
          <a:off x="0" y="158785"/>
          <a:ext cx="4937125" cy="2962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>
              <a:solidFill>
                <a:srgbClr val="000000"/>
              </a:solidFill>
              <a:latin typeface="Arial"/>
              <a:cs typeface="Arial"/>
            </a:rPr>
            <a:t>Пирамида называется правильной, если её основанием является правильный многоугольник, а вершина проецируется в центр основания.</a:t>
          </a:r>
        </a:p>
      </dsp:txBody>
      <dsp:txXfrm>
        <a:off x="0" y="158785"/>
        <a:ext cx="4937125" cy="29622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25AB9D-D87E-469E-A819-48B6BD65CAA4}">
      <dsp:nvSpPr>
        <dsp:cNvPr id="0" name=""/>
        <dsp:cNvSpPr/>
      </dsp:nvSpPr>
      <dsp:spPr>
        <a:xfrm>
          <a:off x="0" y="167017"/>
          <a:ext cx="4933950" cy="29603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>
              <a:solidFill>
                <a:srgbClr val="000000"/>
              </a:solidFill>
              <a:latin typeface="Arial"/>
              <a:cs typeface="Arial"/>
            </a:rPr>
            <a:t>Усеченная пирамида – часть </a:t>
          </a:r>
          <a:r>
            <a:rPr lang="ru-RU" sz="2900" kern="1200">
              <a:solidFill>
                <a:srgbClr val="1A3DC1"/>
              </a:solidFill>
              <a:latin typeface="Arial"/>
              <a:cs typeface="Arial"/>
              <a:hlinkClick xmlns:r="http://schemas.openxmlformats.org/officeDocument/2006/relationships" r:id="rId1"/>
            </a:rPr>
            <a:t>пирамиды</a:t>
          </a:r>
          <a:r>
            <a:rPr lang="ru-RU" sz="2900" kern="1200">
              <a:solidFill>
                <a:srgbClr val="000000"/>
              </a:solidFill>
              <a:latin typeface="Arial"/>
              <a:cs typeface="Arial"/>
            </a:rPr>
            <a:t>, заключенная между её основанием, боковыми гранями и сечением этой пирамиды плоскостью, параллельной основанию.</a:t>
          </a:r>
        </a:p>
      </dsp:txBody>
      <dsp:txXfrm>
        <a:off x="0" y="167017"/>
        <a:ext cx="4933950" cy="29603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72118D-ED65-4B56-A35E-98A57999CB70}" type="datetimeFigureOut">
              <a:rPr lang="ru-RU"/>
              <a:t>15.11.2012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BE42CD-7272-4E44-9673-C2C8DC16A696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21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42CD-7272-4E44-9673-C2C8DC16A696}" type="slidenum">
              <a:rPr lang="ru-RU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8662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42CD-7272-4E44-9673-C2C8DC16A696}" type="slidenum">
              <a:rPr lang="ru-RU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5437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42CD-7272-4E44-9673-C2C8DC16A696}" type="slidenum">
              <a:rPr lang="ru-RU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007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42CD-7272-4E44-9673-C2C8DC16A696}" type="slidenum">
              <a:rPr lang="ru-RU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4773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42CD-7272-4E44-9673-C2C8DC16A696}" type="slidenum">
              <a:rPr lang="ru-RU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7107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42CD-7272-4E44-9673-C2C8DC16A696}" type="slidenum">
              <a:rPr lang="ru-RU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521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F2FFB779-270B-4192-84BA-A697F48306DC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580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705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127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388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05210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605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8824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F2FFB779-270B-4192-84BA-A697F48306DC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957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F2FFB779-270B-4192-84BA-A697F48306DC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806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334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170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68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225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70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8895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455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118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F2FFB779-270B-4192-84BA-A697F48306DC}" type="datetimeFigureOut">
              <a:rPr lang="ru-RU" smtClean="0"/>
              <a:t>15.11.2012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10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Relationship Id="rId1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749" y="-1258480"/>
            <a:ext cx="8001000" cy="2971801"/>
          </a:xfrm>
        </p:spPr>
        <p:txBody>
          <a:bodyPr/>
          <a:lstStyle/>
          <a:p>
            <a:r>
              <a:rPr lang="ru-RU">
                <a:solidFill>
                  <a:srgbClr val="002060"/>
                </a:solidFill>
              </a:rPr>
              <a:t>Пирамида-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49894" y="3572317"/>
            <a:ext cx="6966226" cy="2030346"/>
          </a:xfrm>
        </p:spPr>
        <p:txBody>
          <a:bodyPr>
            <a:normAutofit lnSpcReduction="10000"/>
          </a:bodyPr>
          <a:lstStyle/>
          <a:p>
            <a:r>
              <a:rPr lang="ru-RU">
                <a:solidFill>
                  <a:srgbClr val="002060"/>
                </a:solidFill>
              </a:rPr>
              <a:t>многогранник, состоящий из плоского многоугольника, который называется основанием пирамиды, и точки, не лежащей в плоскости основания - вершина пирамиды, и всех отрезков, соединяющих точки основания с точкой вершины.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651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4808439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8666" y="4234157"/>
            <a:ext cx="4941887" cy="241424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857" y="5913415"/>
            <a:ext cx="76268" cy="80985"/>
          </a:xfrm>
        </p:spPr>
        <p:txBody>
          <a:bodyPr>
            <a:normAutofit fontScale="90000"/>
          </a:bodyPr>
          <a:lstStyle/>
          <a:p>
            <a:r>
              <a:rPr lang="ru-RU"/>
              <a:t>пидамиды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13486661"/>
              </p:ext>
            </p:extLst>
          </p:nvPr>
        </p:nvGraphicFramePr>
        <p:xfrm>
          <a:off x="475162" y="3907811"/>
          <a:ext cx="4937125" cy="3279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21927488"/>
              </p:ext>
            </p:extLst>
          </p:nvPr>
        </p:nvGraphicFramePr>
        <p:xfrm>
          <a:off x="471189" y="822969"/>
          <a:ext cx="4933950" cy="3294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pic>
        <p:nvPicPr>
          <p:cNvPr id="26" name="Рисунок 25" descr="82541-i010-001-286152121.jp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997239" y="1698305"/>
            <a:ext cx="4594686" cy="2191070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2347355" y="495796"/>
            <a:ext cx="7256215" cy="433196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>
            <a:spAutoFit/>
          </a:bodyPr>
          <a:lstStyle/>
          <a:p>
            <a:pPr algn="ctr"/>
            <a:r>
              <a:rPr lang="ru-RU" sz="2215" b="1"/>
              <a:t>Апофема - высота боковой грани(</a:t>
            </a:r>
            <a:r>
              <a:rPr lang="arn-CL" sz="2215" b="1">
                <a:latin typeface="Century Gothic"/>
              </a:rPr>
              <a:t>SK </a:t>
            </a:r>
            <a:r>
              <a:rPr lang="arn-CL" sz="2215" b="1"/>
              <a:t>)</a:t>
            </a:r>
            <a:endParaRPr lang="ru-RU" sz="2215" b="1"/>
          </a:p>
        </p:txBody>
      </p:sp>
    </p:spTree>
    <p:extLst>
      <p:ext uri="{BB962C8B-B14F-4D97-AF65-F5344CB8AC3E}">
        <p14:creationId xmlns:p14="http://schemas.microsoft.com/office/powerpoint/2010/main" val="3090780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080433" y="645864"/>
            <a:ext cx="8129343" cy="774186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arn-CL" sz="4431" b="1"/>
              <a:t>1.</a:t>
            </a:r>
            <a:r>
              <a:rPr lang="arn-CL" sz="4431" b="1" i="1" u="sng"/>
              <a:t>S</a:t>
            </a:r>
            <a:r>
              <a:rPr lang="ru-RU" sz="4431" b="1" i="1" u="sng"/>
              <a:t>полн=</a:t>
            </a:r>
            <a:r>
              <a:rPr lang="arn-CL" sz="4431" b="1" i="1" u="sng"/>
              <a:t>S</a:t>
            </a:r>
            <a:r>
              <a:rPr lang="ru-RU" sz="4431" b="1" i="1" u="sng"/>
              <a:t>бок+</a:t>
            </a:r>
            <a:r>
              <a:rPr lang="arn-CL" sz="4431" b="1" i="1" u="sng"/>
              <a:t>S</a:t>
            </a:r>
            <a:r>
              <a:rPr lang="ru-RU" sz="4431" b="1" i="1" u="sng"/>
              <a:t>осн</a:t>
            </a:r>
            <a:endParaRPr lang="ru-RU" sz="2215" b="1" i="1" u="sng"/>
          </a:p>
        </p:txBody>
      </p:sp>
      <p:sp>
        <p:nvSpPr>
          <p:cNvPr id="3" name="TextBox 2"/>
          <p:cNvSpPr txBox="1"/>
          <p:nvPr/>
        </p:nvSpPr>
        <p:spPr>
          <a:xfrm>
            <a:off x="2367710" y="2485109"/>
            <a:ext cx="7429679" cy="774700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ru-RU" sz="4431" b="1"/>
              <a:t>2. </a:t>
            </a:r>
            <a:r>
              <a:rPr lang="ru-RU" sz="4431" b="1" i="1" u="sng"/>
              <a:t>Sбок=1/2 x Pосн x 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79652" y="4543928"/>
            <a:ext cx="6047371" cy="774186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pt-BR" sz="4431" b="1"/>
              <a:t>3.</a:t>
            </a:r>
            <a:r>
              <a:rPr lang="pt-BR" sz="4431" b="1" i="1" u="sng"/>
              <a:t>V=1/3 x Sосн x H</a:t>
            </a:r>
            <a:endParaRPr lang="ru-RU" sz="4431" b="1" i="1" u="sng"/>
          </a:p>
        </p:txBody>
      </p:sp>
    </p:spTree>
    <p:extLst>
      <p:ext uri="{BB962C8B-B14F-4D97-AF65-F5344CB8AC3E}">
        <p14:creationId xmlns:p14="http://schemas.microsoft.com/office/powerpoint/2010/main" val="2719638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3988" y="349250"/>
            <a:ext cx="11767352" cy="5293757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ru-RU" sz="3200" b="1" i="1" u="sng"/>
              <a:t>ЗАДАЧА- 63</a:t>
            </a:r>
          </a:p>
          <a:p>
            <a:pPr algn="ctr"/>
            <a:r>
              <a:rPr lang="arn-CL" sz="3200"/>
              <a:t>S</a:t>
            </a:r>
            <a:r>
              <a:rPr lang="ru-RU" sz="3200"/>
              <a:t>осн=</a:t>
            </a:r>
            <a:r>
              <a:rPr lang="arn-CL" sz="3200"/>
              <a:t>S</a:t>
            </a:r>
            <a:r>
              <a:rPr lang="ru-RU" sz="3200"/>
              <a:t>осн-</a:t>
            </a:r>
            <a:r>
              <a:rPr lang="arn-CL" sz="3200"/>
              <a:t>S</a:t>
            </a:r>
            <a:r>
              <a:rPr lang="ru-RU" sz="3200"/>
              <a:t>бок =&gt;</a:t>
            </a:r>
          </a:p>
          <a:p>
            <a:pPr algn="ctr"/>
            <a:r>
              <a:rPr lang="arn-CL" sz="3200"/>
              <a:t>S</a:t>
            </a:r>
            <a:r>
              <a:rPr lang="ru-RU" sz="3200"/>
              <a:t>осн=18-14.76=3.24(м^2)</a:t>
            </a:r>
          </a:p>
          <a:p>
            <a:pPr algn="ctr"/>
            <a:r>
              <a:rPr lang="ru-RU" sz="3200"/>
              <a:t>так что </a:t>
            </a:r>
            <a:r>
              <a:rPr lang="arn-CL" sz="3200"/>
              <a:t>ABCD-</a:t>
            </a:r>
            <a:r>
              <a:rPr lang="ru-RU" sz="3200"/>
              <a:t>квадрат, то </a:t>
            </a:r>
            <a:r>
              <a:rPr lang="arn-CL" sz="3200"/>
              <a:t>AB=sqrt(S</a:t>
            </a:r>
            <a:r>
              <a:rPr lang="ru-RU" sz="3200"/>
              <a:t>осн)=</a:t>
            </a:r>
            <a:r>
              <a:rPr lang="arn-CL" sz="3200"/>
              <a:t>sqrt(3.24)=1.8</a:t>
            </a:r>
            <a:endParaRPr lang="ru-RU" sz="3200"/>
          </a:p>
          <a:p>
            <a:pPr algn="ctr"/>
            <a:r>
              <a:rPr lang="arn-CL" sz="3200"/>
              <a:t>S</a:t>
            </a:r>
            <a:r>
              <a:rPr lang="ru-RU" sz="3200"/>
              <a:t>бок=1/2 </a:t>
            </a:r>
            <a:r>
              <a:rPr lang="arn-CL" sz="3200"/>
              <a:t>x P x H; h-</a:t>
            </a:r>
            <a:r>
              <a:rPr lang="ru-RU" sz="3200"/>
              <a:t>апофема</a:t>
            </a:r>
          </a:p>
          <a:p>
            <a:pPr algn="ctr"/>
            <a:r>
              <a:rPr lang="arn-CL" sz="3200"/>
              <a:t>H=SM=(2S</a:t>
            </a:r>
            <a:r>
              <a:rPr lang="ru-RU" sz="3200"/>
              <a:t>бок)/</a:t>
            </a:r>
            <a:r>
              <a:rPr lang="arn-CL" sz="3200"/>
              <a:t>P=2 x </a:t>
            </a:r>
            <a:r>
              <a:rPr lang="ru-RU" sz="3200"/>
              <a:t>14.76/( </a:t>
            </a:r>
            <a:r>
              <a:rPr lang="arn-CL" sz="3200"/>
              <a:t>4 x 1.8) = </a:t>
            </a:r>
            <a:r>
              <a:rPr lang="ru-RU" sz="3200"/>
              <a:t>4.1(м)</a:t>
            </a:r>
          </a:p>
          <a:p>
            <a:pPr algn="ctr"/>
            <a:r>
              <a:rPr lang="ru-RU" sz="3200"/>
              <a:t>Далее по </a:t>
            </a:r>
            <a:r>
              <a:rPr lang="ru-RU" sz="3200">
                <a:latin typeface="Century Gothic"/>
              </a:rPr>
              <a:t>теореме Пифагора</a:t>
            </a:r>
          </a:p>
          <a:p>
            <a:pPr algn="ctr"/>
            <a:r>
              <a:rPr lang="arn-CL" sz="3200">
                <a:latin typeface="Century Gothic"/>
              </a:rPr>
              <a:t>SO=sqrt(SM^2-OM^2)=sqrt(4.1^2-0.9^2)=4 </a:t>
            </a:r>
            <a:r>
              <a:rPr lang="arn-CL" sz="3200"/>
              <a:t>(</a:t>
            </a:r>
            <a:r>
              <a:rPr lang="ru-RU" sz="3200"/>
              <a:t>м),</a:t>
            </a:r>
          </a:p>
          <a:p>
            <a:pPr algn="ctr"/>
            <a:r>
              <a:rPr lang="ru-RU" sz="3200"/>
              <a:t>так как </a:t>
            </a:r>
            <a:r>
              <a:rPr lang="arn-CL" sz="3200"/>
              <a:t>OM=1/2AB=0.9</a:t>
            </a:r>
            <a:endParaRPr lang="ru-RU" sz="3200"/>
          </a:p>
          <a:p>
            <a:pPr algn="ctr"/>
            <a:r>
              <a:rPr lang="ru-RU" sz="3200"/>
              <a:t>Ответ: 1.8(м) и 4(м</a:t>
            </a:r>
            <a:r>
              <a:rPr lang="arn-CL" sz="3200"/>
              <a:t>)</a:t>
            </a:r>
            <a:endParaRPr lang="ru-RU" sz="3200"/>
          </a:p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565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0055" y="299001"/>
            <a:ext cx="11868209" cy="7448193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ru-RU" sz="3200" b="1" i="1" u="sng"/>
              <a:t>Задача </a:t>
            </a:r>
            <a:r>
              <a:rPr lang="ru-RU" sz="3200" b="1" i="1" u="sng"/>
              <a:t>68</a:t>
            </a:r>
            <a:r>
              <a:rPr lang="ru-RU" sz="3200" b="1" i="1" u="sng"/>
              <a:t>.</a:t>
            </a:r>
          </a:p>
          <a:p>
            <a:pPr algn="ctr"/>
            <a:r>
              <a:rPr lang="ru-RU" sz="3200"/>
              <a:t>АВ=ВС=АС=</a:t>
            </a:r>
            <a:r>
              <a:rPr lang="arn-CL" sz="3200"/>
              <a:t>AD=x, </a:t>
            </a:r>
            <a:r>
              <a:rPr lang="ru-RU" sz="3200"/>
              <a:t>а </a:t>
            </a:r>
            <a:r>
              <a:rPr lang="arn-CL" sz="3200"/>
              <a:t>SM=y </a:t>
            </a:r>
            <a:r>
              <a:rPr lang="ru-RU" sz="3200"/>
              <a:t>- апофема.</a:t>
            </a:r>
          </a:p>
          <a:p>
            <a:pPr algn="ctr"/>
            <a:r>
              <a:rPr lang="ru-RU" sz="3200">
                <a:latin typeface="Century Gothic"/>
              </a:rPr>
              <a:t>По теореме Пифагора</a:t>
            </a:r>
          </a:p>
          <a:p>
            <a:pPr algn="ctr"/>
            <a:r>
              <a:rPr lang="arn-CL" sz="3200">
                <a:latin typeface="Century Gothic"/>
              </a:rPr>
              <a:t>SC^2=SM^2+MC^2, 5^2=y^2+(x^2)/4</a:t>
            </a:r>
            <a:r>
              <a:rPr lang="arn-CL" sz="3200"/>
              <a:t> =&gt;</a:t>
            </a:r>
            <a:r>
              <a:rPr lang="arn-CL" sz="3200"/>
              <a:t>x^2</a:t>
            </a:r>
            <a:r>
              <a:rPr lang="arn-CL" sz="3200"/>
              <a:t>+ </a:t>
            </a:r>
            <a:r>
              <a:rPr lang="arn-CL" sz="3200"/>
              <a:t>4y^2=100</a:t>
            </a:r>
            <a:endParaRPr lang="ru-RU" sz="3200"/>
          </a:p>
          <a:p>
            <a:pPr algn="ctr"/>
            <a:r>
              <a:rPr lang="arn-CL" sz="3200"/>
              <a:t>S</a:t>
            </a:r>
            <a:r>
              <a:rPr lang="ru-RU" sz="3200"/>
              <a:t>бок=1/2 </a:t>
            </a:r>
            <a:r>
              <a:rPr lang="arn-CL" sz="3200"/>
              <a:t>x P x </a:t>
            </a:r>
            <a:r>
              <a:rPr lang="arn-CL" sz="3200"/>
              <a:t>H</a:t>
            </a:r>
            <a:r>
              <a:rPr lang="arn-CL" sz="3200"/>
              <a:t>=&gt;</a:t>
            </a:r>
            <a:r>
              <a:rPr lang="ru-RU" sz="3200"/>
              <a:t>2xy; P-периметр основания, H- апофема</a:t>
            </a:r>
            <a:endParaRPr lang="arn-CL" sz="3200"/>
          </a:p>
          <a:p>
            <a:pPr algn="ctr"/>
            <a:r>
              <a:rPr lang="ru-RU" sz="3200"/>
              <a:t>Sбок=2xy, тогда x^2+2xy=16</a:t>
            </a:r>
            <a:endParaRPr lang="ru-RU" sz="3200"/>
          </a:p>
          <a:p>
            <a:pPr algn="ctr"/>
            <a:r>
              <a:rPr lang="ru-RU" sz="3200"/>
              <a:t>1.а</a:t>
            </a:r>
            <a:r>
              <a:rPr lang="ru-RU" sz="3200"/>
              <a:t>) </a:t>
            </a:r>
            <a:r>
              <a:rPr lang="arn-CL" sz="3200"/>
              <a:t>x^2 +</a:t>
            </a:r>
            <a:r>
              <a:rPr lang="arn-CL" sz="3200"/>
              <a:t>4y^2=100</a:t>
            </a:r>
            <a:endParaRPr lang="ru-RU" sz="3200"/>
          </a:p>
          <a:p>
            <a:pPr algn="ctr"/>
            <a:r>
              <a:rPr lang="ru-RU" sz="3200"/>
              <a:t>1.б</a:t>
            </a:r>
            <a:r>
              <a:rPr lang="ru-RU" sz="3200"/>
              <a:t>) </a:t>
            </a:r>
            <a:r>
              <a:rPr lang="arn-CL" sz="3200"/>
              <a:t>x^2+2xy=16;</a:t>
            </a:r>
            <a:endParaRPr lang="ru-RU" sz="3200"/>
          </a:p>
          <a:p>
            <a:pPr algn="ctr"/>
            <a:r>
              <a:rPr lang="arn-CL" sz="3200"/>
              <a:t>y</a:t>
            </a:r>
            <a:r>
              <a:rPr lang="ru-RU" sz="3200"/>
              <a:t>=(16-x^2)/2x. Так что x^2+4((16-x^2)/2x)^2=100</a:t>
            </a:r>
            <a:r>
              <a:rPr lang="arn-CL" sz="3200"/>
              <a:t> ,</a:t>
            </a:r>
            <a:endParaRPr lang="ru-RU" sz="3200"/>
          </a:p>
          <a:p>
            <a:pPr algn="ctr"/>
            <a:r>
              <a:rPr lang="ru-RU" sz="3200"/>
              <a:t>тоесть </a:t>
            </a:r>
            <a:r>
              <a:rPr lang="arn-CL" sz="3200"/>
              <a:t>x^4-66x^2+128=0  , x^2=a =&gt;</a:t>
            </a:r>
            <a:endParaRPr lang="ru-RU" sz="3200"/>
          </a:p>
          <a:p>
            <a:pPr algn="ctr"/>
            <a:r>
              <a:rPr lang="arn-CL"/>
              <a:t>a^2-66x+128=0</a:t>
            </a:r>
            <a:endParaRPr lang="ru-RU" sz="3200"/>
          </a:p>
          <a:p>
            <a:pPr algn="ctr"/>
            <a:r>
              <a:rPr lang="arn-CL"/>
              <a:t>a1=2. a2=64</a:t>
            </a:r>
            <a:r>
              <a:rPr lang="ru-RU"/>
              <a:t>тогда </a:t>
            </a:r>
            <a:r>
              <a:rPr lang="arn-CL"/>
              <a:t>x1=sqrt(2). x2=8</a:t>
            </a:r>
            <a:endParaRPr lang="ru-RU" sz="3200"/>
          </a:p>
          <a:p>
            <a:pPr algn="ctr"/>
            <a:r>
              <a:rPr lang="ru-RU"/>
              <a:t>                                                                         Но при x=8 Sосн больше Sполн=&gt;                                                                                 </a:t>
            </a:r>
          </a:p>
          <a:p>
            <a:pPr algn="ctr"/>
            <a:r>
              <a:rPr lang="arn-CL"/>
              <a:t>x=sqrt 2</a:t>
            </a:r>
            <a:endParaRPr lang="ru-RU" sz="3200"/>
          </a:p>
          <a:p>
            <a:pPr algn="ctr"/>
            <a:r>
              <a:rPr lang="ru-RU"/>
              <a:t>Ответ</a:t>
            </a:r>
            <a:r>
              <a:rPr lang="ru-RU"/>
              <a:t>:</a:t>
            </a:r>
            <a:r>
              <a:rPr lang="arn-CL">
                <a:latin typeface="Century Gothic"/>
              </a:rPr>
              <a:t>sqrt 2</a:t>
            </a:r>
            <a:endParaRPr lang="ru-RU">
              <a:latin typeface="Century Gothic"/>
            </a:endParaRPr>
          </a:p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972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1251" y="285588"/>
            <a:ext cx="10035687" cy="7687361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ru-RU" sz="4800" b="1" i="1" u="sng"/>
              <a:t>ЗАДАЧА 71.</a:t>
            </a:r>
          </a:p>
          <a:p>
            <a:pPr algn="ctr"/>
            <a:r>
              <a:rPr lang="ru-RU" sz="3200"/>
              <a:t>Дополним усеченную пирамиду до полной. Так как в правильной пирамиде, высота проходит через центр окружности, описанной около основания, по точке O и O1</a:t>
            </a:r>
            <a:r>
              <a:rPr lang="arn-CL" sz="3200"/>
              <a:t>, </a:t>
            </a:r>
            <a:r>
              <a:rPr lang="ru-RU" sz="3200"/>
              <a:t>центры описанных вокруг </a:t>
            </a:r>
            <a:r>
              <a:rPr lang="arn-CL" sz="3200"/>
              <a:t>ABC</a:t>
            </a:r>
            <a:r>
              <a:rPr lang="ru-RU" sz="3200"/>
              <a:t>и </a:t>
            </a:r>
            <a:r>
              <a:rPr lang="arn-CL" sz="3200"/>
              <a:t>A1B1C1 </a:t>
            </a:r>
            <a:r>
              <a:rPr lang="ru-RU" sz="3200"/>
              <a:t>окружностей:Тогда </a:t>
            </a:r>
            <a:r>
              <a:rPr lang="arn-CL" sz="3200"/>
              <a:t>AO=R1=(AB sqrt(3))/3=(4sqrt(3))/3(</a:t>
            </a:r>
            <a:r>
              <a:rPr lang="ru-RU" sz="3200"/>
              <a:t>дм</a:t>
            </a:r>
            <a:r>
              <a:rPr lang="arn-CL" sz="3200"/>
              <a:t>)</a:t>
            </a:r>
          </a:p>
          <a:p>
            <a:pPr algn="ctr"/>
            <a:r>
              <a:rPr lang="arn-CL" sz="3200"/>
              <a:t>AA1O1O-</a:t>
            </a:r>
            <a:r>
              <a:rPr lang="ru-RU" sz="3200"/>
              <a:t>прямоугольная трапеция. Проведем </a:t>
            </a:r>
            <a:r>
              <a:rPr lang="arn-CL" sz="3200"/>
              <a:t>A1K1 </a:t>
            </a:r>
            <a:r>
              <a:rPr lang="ru-RU" sz="3200"/>
              <a:t>перпендекул.</a:t>
            </a:r>
            <a:r>
              <a:rPr lang="arn-CL" sz="3200"/>
              <a:t>AO =&gt; A1O1=KO=sqrt(3)/3 (</a:t>
            </a:r>
            <a:r>
              <a:rPr lang="ru-RU" sz="3200"/>
              <a:t>дм).</a:t>
            </a:r>
            <a:endParaRPr lang="arn-CL" sz="3200"/>
          </a:p>
          <a:p>
            <a:pPr algn="ctr"/>
            <a:r>
              <a:rPr lang="ru-RU" sz="3200"/>
              <a:t>Так что </a:t>
            </a:r>
            <a:r>
              <a:rPr lang="arn-CL" sz="3200"/>
              <a:t>AK=AO-KO=4sqrt(3)/4-sqrt(3)/3=sqrt(3)</a:t>
            </a:r>
            <a:endParaRPr lang="ru-RU" sz="3200"/>
          </a:p>
          <a:p>
            <a:pPr algn="ctr"/>
            <a:r>
              <a:rPr lang="ru-RU" sz="3200"/>
              <a:t>Далее в треуг. </a:t>
            </a:r>
            <a:r>
              <a:rPr lang="arn-CL" sz="3200"/>
              <a:t>AA1K </a:t>
            </a:r>
            <a:r>
              <a:rPr lang="ru-RU" sz="3200"/>
              <a:t>по теореме Пифагора:</a:t>
            </a:r>
          </a:p>
          <a:p>
            <a:pPr algn="ctr"/>
            <a:r>
              <a:rPr lang="arn-CL" sz="3200"/>
              <a:t>A1K=sqrt(AA1^2-AK^2)=sqrt(4-3</a:t>
            </a:r>
            <a:r>
              <a:rPr lang="arn-CL" sz="3200">
                <a:latin typeface="Century Gothic"/>
              </a:rPr>
              <a:t>)=</a:t>
            </a:r>
            <a:r>
              <a:rPr lang="ru-RU" sz="3200">
                <a:latin typeface="Century Gothic"/>
              </a:rPr>
              <a:t>1дм</a:t>
            </a:r>
          </a:p>
          <a:p>
            <a:pPr algn="ctr"/>
            <a:r>
              <a:rPr lang="ru-RU" sz="2954">
                <a:latin typeface="Century Gothic"/>
              </a:rPr>
              <a:t>Ответ: 1 дм</a:t>
            </a:r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val="36888565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Ион (конференц-зал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0</Words>
  <Application>Microsoft Office PowerPoint</Application>
  <PresentationFormat>Широкоэкранный</PresentationFormat>
  <Paragraphs>0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Ион (конференц-зал)</vt:lpstr>
      <vt:lpstr>Пирамида-</vt:lpstr>
      <vt:lpstr>пидамиды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Links>
    <vt:vector size="6" baseType="variant">
      <vt:variant>
        <vt:i4>7</vt:i4>
      </vt:variant>
      <vt:variant>
        <vt:i4>6</vt:i4>
      </vt:variant>
      <vt:variant>
        <vt:i4>0</vt:i4>
      </vt:variant>
      <vt:variant>
        <vt:i4>7</vt:i4>
      </vt:variant>
      <vt:variant>
        <vt:lpwstr>http://yandex.ru/yandsearch?text=%D0%BF%D0%B8%D1%80%D0%B0%D0%BC%D0%B8%D0%B4%D0%B0&amp;clid=1955454&amp;lr=213</vt:lpwstr>
      </vt:variant>
      <vt:variant>
        <vt:lpwstr/>
      </vt:variant>
    </vt:vector>
  </HLinks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Пирамида-</dc:title>
  <dc:creator/>
  <cp:lastModifiedBy/>
  <cp:revision>15</cp:revision>
  <dcterms:created xsi:type="dcterms:W3CDTF">2012-07-30T23:42:41Z</dcterms:created>
  <dcterms:modified xsi:type="dcterms:W3CDTF">2012-11-15T21:59:44Z</dcterms:modified>
</cp:coreProperties>
</file>