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66"/>
    <a:srgbClr val="FF3399"/>
    <a:srgbClr val="962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79" autoAdjust="0"/>
  </p:normalViewPr>
  <p:slideViewPr>
    <p:cSldViewPr>
      <p:cViewPr varScale="1">
        <p:scale>
          <a:sx n="67" d="100"/>
          <a:sy n="67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852C0B-6FBE-4ECE-9CE9-41B8D76B8760}" type="datetimeFigureOut">
              <a:rPr lang="ru-RU" smtClean="0"/>
              <a:t>14.11.2012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66A3731-B80E-4FDB-A328-2C7117451D1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700" dirty="0" smtClean="0">
                <a:solidFill>
                  <a:srgbClr val="7030A0"/>
                </a:solidFill>
              </a:rPr>
              <a:t>Презентация на тему:</a:t>
            </a:r>
            <a:br>
              <a:rPr lang="ru-RU" sz="6700" dirty="0" smtClean="0">
                <a:solidFill>
                  <a:srgbClr val="7030A0"/>
                </a:solidFill>
              </a:rPr>
            </a:br>
            <a:r>
              <a:rPr lang="ru-RU" sz="6700" dirty="0" smtClean="0">
                <a:solidFill>
                  <a:srgbClr val="7030A0"/>
                </a:solidFill>
              </a:rPr>
              <a:t>Призма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Гороховой Юлии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11 «А» школа 531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53840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Решение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37160" indent="0">
                  <a:buNone/>
                </a:pPr>
                <a:r>
                  <a:rPr lang="ru-RU" dirty="0" smtClean="0"/>
                  <a:t>  </a:t>
                </a:r>
                <a:r>
                  <a:rPr lang="ru-RU" dirty="0" smtClean="0">
                    <a:solidFill>
                      <a:srgbClr val="FFFF00"/>
                    </a:solidFill>
                  </a:rPr>
                  <a:t>№1.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 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Т.к. призма правильная, значит в ее основании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лежит квадрат, его диагональ АС найдем из АС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С: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АС²= АС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ı²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- СС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ı²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=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24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)²- 4²= 8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Рассмотрим АВС: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АВ=ВС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АС²= АВ²+ ВС²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8= 2АВ²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АВ=2</a:t>
                </a:r>
              </a:p>
              <a:p>
                <a:pPr marL="137160" indent="0">
                  <a:buNone/>
                </a:pPr>
                <a:r>
                  <a:rPr lang="ru-RU" sz="2000" dirty="0" err="1" smtClean="0">
                    <a:solidFill>
                      <a:schemeClr val="bg1"/>
                    </a:solidFill>
                  </a:rPr>
                  <a:t>Росн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= 4•2= 8</a:t>
                </a:r>
              </a:p>
              <a:p>
                <a:pPr marL="137160" indent="0"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</a:rPr>
                  <a:t>S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бок= РН= 8•4=32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rgbClr val="FFFF00"/>
                    </a:solidFill>
                  </a:rPr>
                  <a:t>Ответ: 32 см²</a:t>
                </a:r>
              </a:p>
              <a:p>
                <a:pPr marL="137160" indent="0">
                  <a:buNone/>
                </a:pPr>
                <a:endParaRPr lang="ru-RU" sz="2000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124744"/>
            <a:ext cx="242029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3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243408"/>
            <a:ext cx="8229600" cy="5180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6525344"/>
              </a:xfrm>
            </p:spPr>
            <p:txBody>
              <a:bodyPr/>
              <a:lstStyle/>
              <a:p>
                <a:pPr marL="137160" indent="0">
                  <a:buNone/>
                </a:pPr>
                <a:r>
                  <a:rPr lang="ru-RU" dirty="0" smtClean="0">
                    <a:solidFill>
                      <a:srgbClr val="FFC000"/>
                    </a:solidFill>
                  </a:rPr>
                  <a:t>№</a:t>
                </a:r>
                <a:r>
                  <a:rPr lang="ru-RU" dirty="0">
                    <a:solidFill>
                      <a:srgbClr val="FFC000"/>
                    </a:solidFill>
                  </a:rPr>
                  <a:t>2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.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т.к. призма правильная, то в основании 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Лежит равносторонний  треугольник со стороной 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3см, поэтому Р= 3²=9см</a:t>
                </a:r>
              </a:p>
              <a:p>
                <a:pPr marL="137160" indent="0"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</a:rPr>
                  <a:t>S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бок= РН=9ВВ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=90см² - по условию</a:t>
                </a: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chemeClr val="bg1"/>
                    </a:solidFill>
                  </a:rPr>
                  <a:t>ВВ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бок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Р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90</m:t>
                        </m:r>
                      </m:num>
                      <m:den>
                        <m:r>
                          <a:rPr lang="ru-RU" sz="2000" b="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 = 10</a:t>
                </a:r>
              </a:p>
              <a:p>
                <a:pPr marL="137160" indent="0">
                  <a:buNone/>
                </a:pPr>
                <a:r>
                  <a:rPr lang="ru-RU" sz="2400" dirty="0" smtClean="0">
                    <a:solidFill>
                      <a:srgbClr val="FFC000"/>
                    </a:solidFill>
                  </a:rPr>
                  <a:t>Ответ: 10см.</a:t>
                </a:r>
              </a:p>
              <a:p>
                <a:pPr marL="137160" indent="0">
                  <a:buNone/>
                </a:pPr>
                <a:r>
                  <a:rPr lang="ru-RU" dirty="0" smtClean="0">
                    <a:solidFill>
                      <a:srgbClr val="FF0000"/>
                    </a:solidFill>
                  </a:rPr>
                  <a:t>№3. </a:t>
                </a:r>
              </a:p>
              <a:p>
                <a:pPr marL="137160" indent="0">
                  <a:buNone/>
                </a:pPr>
                <a:endParaRPr lang="ru-RU" dirty="0" smtClean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</a:rPr>
                  <a:t>S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бок = сумма площадей всех боковых граней.</a:t>
                </a:r>
              </a:p>
              <a:p>
                <a:pPr marL="137160" indent="0"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</a:rPr>
                  <a:t>S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бок = 6 ∙ 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S</a:t>
                </a:r>
                <a:r>
                  <a:rPr lang="ru-RU" sz="2000" dirty="0" err="1" smtClean="0">
                    <a:solidFill>
                      <a:schemeClr val="bg1"/>
                    </a:solidFill>
                  </a:rPr>
                  <a:t>гр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= 6∙5∙10= 300см²</a:t>
                </a:r>
              </a:p>
              <a:p>
                <a:pPr marL="137160" indent="0">
                  <a:buNone/>
                </a:pPr>
                <a:endParaRPr lang="ru-RU" sz="2000" dirty="0" smtClean="0">
                  <a:solidFill>
                    <a:schemeClr val="bg1"/>
                  </a:solidFill>
                </a:endParaRPr>
              </a:p>
              <a:p>
                <a:pPr marL="137160" indent="0">
                  <a:buNone/>
                </a:pPr>
                <a:r>
                  <a:rPr lang="ru-RU" sz="2000" dirty="0" smtClean="0">
                    <a:solidFill>
                      <a:srgbClr val="FF0000"/>
                    </a:solidFill>
                  </a:rPr>
                  <a:t>Ответ: 300см²</a:t>
                </a:r>
                <a:endParaRPr lang="ru-RU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6525344"/>
              </a:xfrm>
              <a:blipFill rotWithShape="1">
                <a:blip r:embed="rId2"/>
                <a:stretch>
                  <a:fillRect t="-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4664"/>
            <a:ext cx="2162175" cy="22098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924944"/>
            <a:ext cx="2089026" cy="208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39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7056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 </a:t>
            </a:r>
            <a:endParaRPr lang="en-US" sz="4400" dirty="0"/>
          </a:p>
          <a:p>
            <a:pPr marL="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Призма- </a:t>
            </a:r>
            <a:r>
              <a:rPr lang="ru-RU" dirty="0" smtClean="0">
                <a:solidFill>
                  <a:schemeClr val="bg1"/>
                </a:solidFill>
              </a:rPr>
              <a:t>это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многогранник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основаниях которого лежат равные  многоугольники , а боковые грани-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параллелограмы</a:t>
            </a:r>
            <a:r>
              <a:rPr lang="ru-RU" dirty="0" smtClean="0"/>
              <a:t>.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pPr marL="137160" indent="0">
              <a:buNone/>
            </a:pP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996952"/>
            <a:ext cx="487680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5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24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Формулы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4784"/>
                <a:ext cx="8229600" cy="4824576"/>
              </a:xfrm>
            </p:spPr>
            <p:txBody>
              <a:bodyPr>
                <a:normAutofit/>
              </a:bodyPr>
              <a:lstStyle/>
              <a:p>
                <a:pPr marL="137160" indent="0">
                  <a:buNone/>
                </a:pPr>
                <a:r>
                  <a:rPr lang="ru-RU" i="1" dirty="0" smtClean="0">
                    <a:solidFill>
                      <a:srgbClr val="FF0000"/>
                    </a:solidFill>
                    <a:cs typeface="Simplified Arabic" pitchFamily="2" charset="-78"/>
                  </a:rPr>
                  <a:t>Объём </a:t>
                </a:r>
                <a:r>
                  <a:rPr lang="ru-RU" i="1" dirty="0">
                    <a:solidFill>
                      <a:srgbClr val="FF0000"/>
                    </a:solidFill>
                    <a:cs typeface="Simplified Arabic" pitchFamily="2" charset="-78"/>
                  </a:rPr>
                  <a:t>призмы</a:t>
                </a:r>
                <a:r>
                  <a:rPr lang="ru-RU" dirty="0">
                    <a:cs typeface="Simplified Arabic" pitchFamily="2" charset="-78"/>
                  </a:rPr>
                  <a:t> </a:t>
                </a:r>
                <a:r>
                  <a:rPr lang="ru-RU" i="1" dirty="0">
                    <a:solidFill>
                      <a:schemeClr val="bg1"/>
                    </a:solidFill>
                    <a:cs typeface="Simplified Arabic" pitchFamily="2" charset="-78"/>
                  </a:rPr>
                  <a:t>равен произведению её высоты на площадь </a:t>
                </a:r>
                <a:r>
                  <a:rPr lang="ru-RU" i="1" dirty="0" smtClean="0">
                    <a:solidFill>
                      <a:schemeClr val="bg1"/>
                    </a:solidFill>
                    <a:cs typeface="Simplified Arabic" pitchFamily="2" charset="-78"/>
                  </a:rPr>
                  <a:t>основания.</a:t>
                </a:r>
                <a:endParaRPr lang="en-US" i="1" dirty="0" smtClean="0">
                  <a:solidFill>
                    <a:schemeClr val="bg1"/>
                  </a:solidFill>
                  <a:cs typeface="Simplified Arabic" pitchFamily="2" charset="-78"/>
                </a:endParaRPr>
              </a:p>
              <a:p>
                <a:pPr marL="137160" lvl="8" indent="0">
                  <a:buClr>
                    <a:schemeClr val="tx1">
                      <a:shade val="95000"/>
                    </a:schemeClr>
                  </a:buClr>
                  <a:buSzPct val="65000"/>
                  <a:buNone/>
                </a:pPr>
                <a:r>
                  <a:rPr lang="en-US" sz="4400" i="1" dirty="0" smtClean="0">
                    <a:solidFill>
                      <a:srgbClr val="00B0F0"/>
                    </a:solidFill>
                    <a:cs typeface="Simplified Arabic" pitchFamily="2" charset="-78"/>
                  </a:rPr>
                  <a:t>                   </a:t>
                </a:r>
                <a:r>
                  <a:rPr lang="en-US" sz="4400" i="1" dirty="0" smtClean="0">
                    <a:solidFill>
                      <a:srgbClr val="FFFF00"/>
                    </a:solidFill>
                    <a:cs typeface="Simplified Arabic" pitchFamily="2" charset="-78"/>
                  </a:rPr>
                  <a:t>V=S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rgbClr val="FFFF00"/>
                        </a:solidFill>
                        <a:latin typeface="Cambria Math"/>
                        <a:cs typeface="Simplified Arabic" pitchFamily="2" charset="-78"/>
                      </a:rPr>
                      <m:t>∙</m:t>
                    </m:r>
                  </m:oMath>
                </a14:m>
                <a:r>
                  <a:rPr lang="en-US" sz="4400" i="1" dirty="0">
                    <a:solidFill>
                      <a:srgbClr val="FFFF00"/>
                    </a:solidFill>
                    <a:cs typeface="Simplified Arabic" pitchFamily="2" charset="-78"/>
                  </a:rPr>
                  <a:t>h</a:t>
                </a:r>
                <a:endParaRPr lang="en-US" sz="4400" i="1" dirty="0">
                  <a:solidFill>
                    <a:srgbClr val="FFFF00"/>
                  </a:solidFill>
                  <a:cs typeface="Simplified Arabic" pitchFamily="2" charset="-78"/>
                </a:endParaRPr>
              </a:p>
              <a:p>
                <a:pPr marL="137160" indent="0">
                  <a:buNone/>
                </a:pPr>
                <a:r>
                  <a:rPr lang="ru-RU" i="1" dirty="0">
                    <a:solidFill>
                      <a:srgbClr val="FF0000"/>
                    </a:solidFill>
                    <a:cs typeface="Simplified Arabic" pitchFamily="2" charset="-78"/>
                  </a:rPr>
                  <a:t>Площадь боковой </a:t>
                </a:r>
                <a:r>
                  <a:rPr lang="ru-RU" i="1" dirty="0" smtClean="0">
                    <a:solidFill>
                      <a:srgbClr val="FF0000"/>
                    </a:solidFill>
                    <a:cs typeface="Simplified Arabic" pitchFamily="2" charset="-78"/>
                  </a:rPr>
                  <a:t>поверхности </a:t>
                </a:r>
                <a:r>
                  <a:rPr lang="ru-RU" i="1" dirty="0">
                    <a:solidFill>
                      <a:schemeClr val="bg1"/>
                    </a:solidFill>
                    <a:cs typeface="Simplified Arabic" pitchFamily="2" charset="-78"/>
                  </a:rPr>
                  <a:t>правильной </a:t>
                </a:r>
                <a:r>
                  <a:rPr lang="ru-RU" i="1" dirty="0" smtClean="0">
                    <a:solidFill>
                      <a:schemeClr val="bg1"/>
                    </a:solidFill>
                    <a:cs typeface="Simplified Arabic" pitchFamily="2" charset="-78"/>
                  </a:rPr>
                  <a:t>призмы</a:t>
                </a:r>
                <a:r>
                  <a:rPr lang="en-US" i="1" dirty="0" smtClean="0">
                    <a:solidFill>
                      <a:schemeClr val="bg1"/>
                    </a:solidFill>
                    <a:cs typeface="Simplified Arabic" pitchFamily="2" charset="-78"/>
                  </a:rPr>
                  <a:t>.</a:t>
                </a:r>
              </a:p>
              <a:p>
                <a:pPr marL="137160" indent="0">
                  <a:buNone/>
                </a:pPr>
                <a:r>
                  <a:rPr lang="en-US" sz="4400" i="1" dirty="0" smtClean="0">
                    <a:solidFill>
                      <a:srgbClr val="FFFF00"/>
                    </a:solidFill>
                    <a:cs typeface="Simplified Arabic" pitchFamily="2" charset="-78"/>
                  </a:rPr>
                  <a:t>                   S=</a:t>
                </a:r>
                <a:r>
                  <a:rPr lang="en-US" sz="4400" i="1" dirty="0" err="1" smtClean="0">
                    <a:solidFill>
                      <a:srgbClr val="FFFF00"/>
                    </a:solidFill>
                    <a:cs typeface="Simplified Arabic" pitchFamily="2" charset="-78"/>
                  </a:rPr>
                  <a:t>P∙h</a:t>
                </a:r>
                <a:endParaRPr lang="en-US" sz="4400" i="1" dirty="0" smtClean="0">
                  <a:solidFill>
                    <a:srgbClr val="FFFF00"/>
                  </a:solidFill>
                  <a:cs typeface="Simplified Arabic" pitchFamily="2" charset="-78"/>
                </a:endParaRPr>
              </a:p>
              <a:p>
                <a:pPr marL="137160" indent="0">
                  <a:buNone/>
                </a:pPr>
                <a:r>
                  <a:rPr lang="ru-RU" i="1" dirty="0">
                    <a:solidFill>
                      <a:srgbClr val="FF0000"/>
                    </a:solidFill>
                    <a:cs typeface="Simplified Arabic" pitchFamily="2" charset="-78"/>
                  </a:rPr>
                  <a:t>Площадь боковой поверхности</a:t>
                </a:r>
                <a:r>
                  <a:rPr lang="ru-RU" i="1" dirty="0">
                    <a:solidFill>
                      <a:schemeClr val="bg1"/>
                    </a:solidFill>
                    <a:cs typeface="Simplified Arabic" pitchFamily="2" charset="-78"/>
                  </a:rPr>
                  <a:t> произвольной </a:t>
                </a:r>
                <a:r>
                  <a:rPr lang="ru-RU" i="1" dirty="0" smtClean="0">
                    <a:solidFill>
                      <a:schemeClr val="bg1"/>
                    </a:solidFill>
                    <a:cs typeface="Simplified Arabic" pitchFamily="2" charset="-78"/>
                  </a:rPr>
                  <a:t>призмы</a:t>
                </a:r>
                <a:r>
                  <a:rPr lang="en-US" i="1" dirty="0" smtClean="0">
                    <a:solidFill>
                      <a:schemeClr val="bg1"/>
                    </a:solidFill>
                    <a:cs typeface="Simplified Arabic" pitchFamily="2" charset="-78"/>
                  </a:rPr>
                  <a:t>.</a:t>
                </a:r>
              </a:p>
              <a:p>
                <a:pPr marL="137160" indent="0">
                  <a:buNone/>
                </a:pPr>
                <a:r>
                  <a:rPr lang="en-US" sz="4400" i="1" dirty="0" smtClean="0">
                    <a:solidFill>
                      <a:srgbClr val="FFFF00"/>
                    </a:solidFill>
                    <a:cs typeface="Simplified Arabic" pitchFamily="2" charset="-78"/>
                  </a:rPr>
                  <a:t>                   S=</a:t>
                </a:r>
                <a:r>
                  <a:rPr lang="en-US" sz="4400" i="1" dirty="0" err="1" smtClean="0">
                    <a:solidFill>
                      <a:srgbClr val="FFFF00"/>
                    </a:solidFill>
                    <a:cs typeface="Simplified Arabic" pitchFamily="2" charset="-78"/>
                  </a:rPr>
                  <a:t>P∙l</a:t>
                </a:r>
                <a:endParaRPr lang="en-US" sz="4400" i="1" dirty="0" smtClean="0">
                  <a:solidFill>
                    <a:srgbClr val="FFFF00"/>
                  </a:solidFill>
                  <a:cs typeface="Simplified Arabic" pitchFamily="2" charset="-78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4784"/>
                <a:ext cx="8229600" cy="4824576"/>
              </a:xfrm>
              <a:blipFill rotWithShape="1">
                <a:blip r:embed="rId2"/>
                <a:stretch>
                  <a:fillRect t="-1264" r="-296" b="-5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29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Свойства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ru-RU" sz="2400" i="1" dirty="0" smtClean="0">
                <a:solidFill>
                  <a:srgbClr val="00B0F0"/>
                </a:solidFill>
                <a:latin typeface="Arial"/>
              </a:rPr>
              <a:t>• Основания </a:t>
            </a:r>
            <a:r>
              <a:rPr lang="ru-RU" sz="2400" i="1" dirty="0">
                <a:solidFill>
                  <a:srgbClr val="00B0F0"/>
                </a:solidFill>
                <a:latin typeface="Arial"/>
              </a:rPr>
              <a:t>призмы являются равными многоугольниками</a:t>
            </a:r>
            <a:r>
              <a:rPr lang="ru-RU" sz="2400" i="1" dirty="0" smtClean="0">
                <a:solidFill>
                  <a:srgbClr val="00B0F0"/>
                </a:solidFill>
                <a:latin typeface="Arial"/>
              </a:rPr>
              <a:t>.</a:t>
            </a:r>
          </a:p>
          <a:p>
            <a:pPr marL="137160" indent="0">
              <a:buNone/>
            </a:pPr>
            <a:r>
              <a:rPr lang="ru-RU" sz="2400" i="1" dirty="0" smtClean="0">
                <a:solidFill>
                  <a:srgbClr val="0070C0"/>
                </a:solidFill>
                <a:latin typeface="Arial"/>
              </a:rPr>
              <a:t>• Боковые </a:t>
            </a:r>
            <a:r>
              <a:rPr lang="ru-RU" sz="2400" i="1" dirty="0">
                <a:solidFill>
                  <a:srgbClr val="0070C0"/>
                </a:solidFill>
                <a:latin typeface="Arial"/>
              </a:rPr>
              <a:t>грани призмы являются параллелограммами</a:t>
            </a:r>
            <a:r>
              <a:rPr lang="ru-RU" sz="2400" i="1" dirty="0" smtClean="0">
                <a:solidFill>
                  <a:srgbClr val="0070C0"/>
                </a:solidFill>
                <a:latin typeface="Arial"/>
              </a:rPr>
              <a:t>.</a:t>
            </a:r>
          </a:p>
          <a:p>
            <a:pPr marL="137160" indent="0">
              <a:buNone/>
            </a:pPr>
            <a:r>
              <a:rPr lang="ru-RU" sz="2400" i="1" dirty="0">
                <a:solidFill>
                  <a:srgbClr val="002060"/>
                </a:solidFill>
                <a:latin typeface="Arial"/>
              </a:rPr>
              <a:t>• Боковые ребра призмы параллельны и равны</a:t>
            </a:r>
            <a:r>
              <a:rPr lang="ru-RU" sz="2400" i="1" dirty="0" smtClean="0">
                <a:solidFill>
                  <a:srgbClr val="002060"/>
                </a:solidFill>
                <a:latin typeface="Arial"/>
              </a:rPr>
              <a:t>.</a:t>
            </a:r>
          </a:p>
          <a:p>
            <a:pPr marL="137160" indent="0">
              <a:buNone/>
            </a:pPr>
            <a:r>
              <a:rPr lang="ru-RU" sz="2400" i="1" dirty="0" smtClean="0">
                <a:solidFill>
                  <a:srgbClr val="7030A0"/>
                </a:solidFill>
                <a:latin typeface="Arial"/>
              </a:rPr>
              <a:t>• Площадь </a:t>
            </a:r>
            <a:r>
              <a:rPr lang="ru-RU" sz="2400" i="1" dirty="0">
                <a:solidFill>
                  <a:srgbClr val="7030A0"/>
                </a:solidFill>
                <a:latin typeface="Arial"/>
              </a:rPr>
              <a:t>полной поверхности призмы равна сумме площади её боковой поверхности и удвоенной площади основания</a:t>
            </a:r>
            <a:r>
              <a:rPr lang="ru-RU" sz="2400" i="1" dirty="0" smtClean="0">
                <a:solidFill>
                  <a:srgbClr val="7030A0"/>
                </a:solidFill>
                <a:latin typeface="Arial"/>
              </a:rPr>
              <a:t>.</a:t>
            </a:r>
          </a:p>
          <a:p>
            <a:pPr marL="137160" indent="0">
              <a:buNone/>
            </a:pPr>
            <a:r>
              <a:rPr lang="ru-RU" sz="2400" i="1" dirty="0" smtClean="0">
                <a:solidFill>
                  <a:srgbClr val="FF3399"/>
                </a:solidFill>
                <a:latin typeface="Arial"/>
              </a:rPr>
              <a:t>• Перпендикулярное </a:t>
            </a:r>
            <a:r>
              <a:rPr lang="ru-RU" sz="2400" i="1" dirty="0">
                <a:solidFill>
                  <a:srgbClr val="FF3399"/>
                </a:solidFill>
                <a:latin typeface="Arial"/>
              </a:rPr>
              <a:t>сечение перпендикулярно ко всем боковым рёбрам призмы</a:t>
            </a:r>
            <a:r>
              <a:rPr lang="ru-RU" sz="2400" i="1" dirty="0" smtClean="0">
                <a:solidFill>
                  <a:srgbClr val="FF3399"/>
                </a:solidFill>
                <a:latin typeface="Arial"/>
              </a:rPr>
              <a:t>.</a:t>
            </a:r>
          </a:p>
          <a:p>
            <a:pPr marL="137160" indent="0">
              <a:buNone/>
            </a:pPr>
            <a:r>
              <a:rPr lang="ru-RU" sz="2400" i="1" dirty="0" smtClean="0">
                <a:solidFill>
                  <a:srgbClr val="FF0066"/>
                </a:solidFill>
                <a:latin typeface="Arial"/>
              </a:rPr>
              <a:t>• Углы </a:t>
            </a:r>
            <a:r>
              <a:rPr lang="ru-RU" sz="2400" i="1" dirty="0">
                <a:solidFill>
                  <a:srgbClr val="FF0066"/>
                </a:solidFill>
                <a:latin typeface="Arial"/>
              </a:rPr>
              <a:t>перпендикулярного сечения — это линейные углы двугранных углов при соответствующих боковых рёбрах</a:t>
            </a:r>
            <a:r>
              <a:rPr lang="ru-RU" sz="2400" i="1" dirty="0" smtClean="0">
                <a:solidFill>
                  <a:srgbClr val="FF0066"/>
                </a:solidFill>
                <a:latin typeface="Arial"/>
              </a:rPr>
              <a:t>.</a:t>
            </a:r>
          </a:p>
          <a:p>
            <a:pPr marL="13716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Arial"/>
              </a:rPr>
              <a:t>• Перпендикулярное </a:t>
            </a:r>
            <a:r>
              <a:rPr lang="ru-RU" sz="2400" i="1" dirty="0">
                <a:solidFill>
                  <a:srgbClr val="FF0000"/>
                </a:solidFill>
                <a:latin typeface="Arial"/>
              </a:rPr>
              <a:t>сечение перпендикулярно ко всем боковым граням.</a:t>
            </a:r>
            <a:endParaRPr lang="ru-RU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20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Виды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76184"/>
            <a:ext cx="8229600" cy="5581815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Призма</a:t>
            </a:r>
            <a:r>
              <a:rPr lang="ru-RU" sz="2400" dirty="0">
                <a:solidFill>
                  <a:schemeClr val="bg1"/>
                </a:solidFill>
              </a:rPr>
              <a:t>, основанием которой является </a:t>
            </a:r>
            <a:r>
              <a:rPr lang="ru-RU" sz="2400" dirty="0" smtClean="0">
                <a:solidFill>
                  <a:srgbClr val="FFFF00"/>
                </a:solidFill>
              </a:rPr>
              <a:t>параллелограмм</a:t>
            </a:r>
            <a:r>
              <a:rPr lang="ru-RU" sz="2400" dirty="0">
                <a:solidFill>
                  <a:schemeClr val="bg1"/>
                </a:solidFill>
              </a:rPr>
              <a:t>, называется </a:t>
            </a:r>
            <a:r>
              <a:rPr lang="ru-RU" sz="2400" dirty="0">
                <a:solidFill>
                  <a:srgbClr val="66FF33"/>
                </a:solidFill>
              </a:rPr>
              <a:t>параллелепипедом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ru-RU" dirty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ru-RU" sz="2400" dirty="0">
                <a:solidFill>
                  <a:srgbClr val="66FF33"/>
                </a:solidFill>
              </a:rPr>
              <a:t>Прямая призма </a:t>
            </a:r>
            <a:r>
              <a:rPr lang="ru-RU" sz="2400" dirty="0">
                <a:solidFill>
                  <a:schemeClr val="bg1"/>
                </a:solidFill>
              </a:rPr>
              <a:t>- это призма, у которой боковые ребра перпендикулярны плоскости основания. Другие призмы называются </a:t>
            </a:r>
            <a:r>
              <a:rPr lang="ru-RU" sz="2400" dirty="0">
                <a:solidFill>
                  <a:srgbClr val="66FF33"/>
                </a:solidFill>
              </a:rPr>
              <a:t>наклонными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385" y="2492896"/>
            <a:ext cx="2592288" cy="129614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165" y="5170363"/>
            <a:ext cx="2753821" cy="160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3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99392"/>
            <a:ext cx="8229600" cy="3740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rgbClr val="66FF33"/>
                </a:solidFill>
              </a:rPr>
              <a:t>Правильная </a:t>
            </a:r>
            <a:r>
              <a:rPr lang="ru-RU" sz="2400" dirty="0">
                <a:solidFill>
                  <a:srgbClr val="66FF33"/>
                </a:solidFill>
              </a:rPr>
              <a:t>призма </a:t>
            </a:r>
            <a:r>
              <a:rPr lang="ru-RU" sz="2400" dirty="0">
                <a:solidFill>
                  <a:schemeClr val="bg1"/>
                </a:solidFill>
              </a:rPr>
              <a:t>- это прямая призма, основанием которой является правильный </a:t>
            </a:r>
            <a:r>
              <a:rPr lang="ru-RU" sz="2400" dirty="0">
                <a:solidFill>
                  <a:srgbClr val="FFFF00"/>
                </a:solidFill>
              </a:rPr>
              <a:t>многоугольник</a:t>
            </a:r>
            <a:r>
              <a:rPr lang="ru-RU" sz="2400" dirty="0">
                <a:solidFill>
                  <a:schemeClr val="bg1"/>
                </a:solidFill>
              </a:rPr>
              <a:t>. Боковые грани правильной призмы - равные прямоугольники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ru-RU" sz="2400" dirty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ru-RU" sz="2400" dirty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 Правильная </a:t>
            </a:r>
            <a:r>
              <a:rPr lang="ru-RU" sz="2400" dirty="0">
                <a:solidFill>
                  <a:schemeClr val="bg1"/>
                </a:solidFill>
              </a:rPr>
              <a:t>призма, боковые грани которой являются </a:t>
            </a:r>
            <a:r>
              <a:rPr lang="ru-RU" sz="2400" dirty="0">
                <a:solidFill>
                  <a:srgbClr val="FFFF00"/>
                </a:solidFill>
              </a:rPr>
              <a:t>квадратами</a:t>
            </a:r>
            <a:r>
              <a:rPr lang="ru-RU" sz="2400" dirty="0">
                <a:solidFill>
                  <a:schemeClr val="bg1"/>
                </a:solidFill>
              </a:rPr>
              <a:t> (высота которой равна стороне основания), является </a:t>
            </a:r>
            <a:r>
              <a:rPr lang="ru-RU" sz="2400" dirty="0">
                <a:solidFill>
                  <a:srgbClr val="66FF33"/>
                </a:solidFill>
              </a:rPr>
              <a:t>полуправильным многогранником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72816"/>
            <a:ext cx="1865362" cy="19335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59" y="5085183"/>
            <a:ext cx="1641636" cy="169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8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Определения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Основание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- Две </a:t>
            </a:r>
            <a:r>
              <a:rPr lang="ru-RU" dirty="0">
                <a:solidFill>
                  <a:schemeClr val="bg1"/>
                </a:solidFill>
              </a:rPr>
              <a:t>грани, являющиеся </a:t>
            </a:r>
            <a:r>
              <a:rPr lang="ru-RU" dirty="0" smtClean="0">
                <a:solidFill>
                  <a:schemeClr val="bg1"/>
                </a:solidFill>
              </a:rPr>
              <a:t>соответствующими  многоугольниками</a:t>
            </a:r>
            <a:r>
              <a:rPr lang="ru-RU" dirty="0">
                <a:solidFill>
                  <a:schemeClr val="bg1"/>
                </a:solidFill>
              </a:rPr>
              <a:t>, лежащими в параллельных плоскостях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Боковая поверхность </a:t>
            </a:r>
            <a:r>
              <a:rPr lang="ru-RU" dirty="0">
                <a:solidFill>
                  <a:schemeClr val="bg1"/>
                </a:solidFill>
              </a:rPr>
              <a:t>- Объединение боковых граней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Боковые </a:t>
            </a:r>
            <a:r>
              <a:rPr lang="ru-RU" dirty="0">
                <a:solidFill>
                  <a:srgbClr val="FF0000"/>
                </a:solidFill>
              </a:rPr>
              <a:t>грани </a:t>
            </a:r>
            <a:r>
              <a:rPr lang="ru-RU" dirty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 Все </a:t>
            </a:r>
            <a:r>
              <a:rPr lang="ru-RU" dirty="0">
                <a:solidFill>
                  <a:schemeClr val="bg1"/>
                </a:solidFill>
              </a:rPr>
              <a:t>грани, кроме оснований. Каждая боковая грань обязательно является параллелограммом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Полная поверхность </a:t>
            </a:r>
            <a:r>
              <a:rPr lang="ru-RU" dirty="0">
                <a:solidFill>
                  <a:schemeClr val="bg1"/>
                </a:solidFill>
              </a:rPr>
              <a:t>- Объединение оснований и боковой поверхности.</a:t>
            </a:r>
          </a:p>
          <a:p>
            <a:pPr marL="137160" indent="0">
              <a:buNone/>
            </a:pP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09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459432"/>
            <a:ext cx="8229600" cy="73407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Боковые </a:t>
            </a:r>
            <a:r>
              <a:rPr lang="ru-RU" dirty="0">
                <a:solidFill>
                  <a:srgbClr val="FF0000"/>
                </a:solidFill>
              </a:rPr>
              <a:t>ребра </a:t>
            </a:r>
            <a:r>
              <a:rPr lang="ru-RU" dirty="0">
                <a:solidFill>
                  <a:schemeClr val="bg1"/>
                </a:solidFill>
              </a:rPr>
              <a:t>- Общие </a:t>
            </a:r>
            <a:r>
              <a:rPr lang="ru-RU" dirty="0" smtClean="0">
                <a:solidFill>
                  <a:schemeClr val="bg1"/>
                </a:solidFill>
              </a:rPr>
              <a:t>стороны </a:t>
            </a:r>
            <a:r>
              <a:rPr lang="ru-RU" dirty="0">
                <a:solidFill>
                  <a:schemeClr val="bg1"/>
                </a:solidFill>
              </a:rPr>
              <a:t>боковых граней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Высота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- Отрезок, соединяющий основания призмы и перпендикулярный им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Диагональ</a:t>
            </a:r>
            <a:r>
              <a:rPr lang="ru-RU" dirty="0">
                <a:solidFill>
                  <a:schemeClr val="bg1"/>
                </a:solidFill>
              </a:rPr>
              <a:t> - Отрезок, соединяющий две вершины призмы, не принадлежащие одной грани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Диагональная плоскость </a:t>
            </a:r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dirty="0">
                <a:solidFill>
                  <a:srgbClr val="FFFF00"/>
                </a:solidFill>
              </a:rPr>
              <a:t>Плоскость</a:t>
            </a:r>
            <a:r>
              <a:rPr lang="ru-RU" dirty="0">
                <a:solidFill>
                  <a:schemeClr val="bg1"/>
                </a:solidFill>
              </a:rPr>
              <a:t>, проходящая через боковое ребро призмы и диагональ основания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Диагональное сечение</a:t>
            </a:r>
            <a:r>
              <a:rPr lang="ru-RU" dirty="0">
                <a:solidFill>
                  <a:schemeClr val="bg1"/>
                </a:solidFill>
              </a:rPr>
              <a:t> - Пересечение призмы и диагональной плоскости. В сечении образуется </a:t>
            </a:r>
            <a:r>
              <a:rPr lang="ru-RU" dirty="0">
                <a:solidFill>
                  <a:srgbClr val="FFFF00"/>
                </a:solidFill>
              </a:rPr>
              <a:t>параллелограмм</a:t>
            </a:r>
            <a:r>
              <a:rPr lang="ru-RU" dirty="0">
                <a:solidFill>
                  <a:schemeClr val="bg1"/>
                </a:solidFill>
              </a:rPr>
              <a:t>, в том числе его частные случаи — </a:t>
            </a:r>
            <a:r>
              <a:rPr lang="ru-RU" dirty="0">
                <a:solidFill>
                  <a:srgbClr val="FFFF00"/>
                </a:solidFill>
              </a:rPr>
              <a:t>ромб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rgbClr val="FFFF00"/>
                </a:solidFill>
              </a:rPr>
              <a:t>прямоугольник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rgbClr val="FFFF00"/>
                </a:solidFill>
              </a:rPr>
              <a:t>квадрат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dirty="0">
                <a:solidFill>
                  <a:srgbClr val="FF0000"/>
                </a:solidFill>
              </a:rPr>
              <a:t>Перпендикулярное сечение</a:t>
            </a:r>
            <a:r>
              <a:rPr lang="ru-RU" dirty="0">
                <a:solidFill>
                  <a:schemeClr val="bg1"/>
                </a:solidFill>
              </a:rPr>
              <a:t> - Пересечение призмы и плоскости, перпендикулярной ее боковому ребру.</a:t>
            </a:r>
          </a:p>
        </p:txBody>
      </p:sp>
    </p:spTree>
    <p:extLst>
      <p:ext uri="{BB962C8B-B14F-4D97-AF65-F5344CB8AC3E}">
        <p14:creationId xmlns:p14="http://schemas.microsoft.com/office/powerpoint/2010/main" val="250634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Задачи</a:t>
            </a:r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37160" indent="0">
                  <a:buNone/>
                </a:pPr>
                <a:r>
                  <a:rPr lang="ru-RU" dirty="0" smtClean="0"/>
                  <a:t>  </a:t>
                </a:r>
                <a:r>
                  <a:rPr lang="ru-RU" dirty="0" smtClean="0">
                    <a:solidFill>
                      <a:srgbClr val="FFFF00"/>
                    </a:solidFill>
                  </a:rPr>
                  <a:t>№1.</a:t>
                </a:r>
                <a:r>
                  <a:rPr lang="en-US" dirty="0" smtClean="0">
                    <a:solidFill>
                      <a:srgbClr val="FFFF00"/>
                    </a:solidFill>
                  </a:rPr>
                  <a:t> </a:t>
                </a:r>
                <a:r>
                  <a:rPr lang="ru-RU" dirty="0" smtClean="0">
                    <a:solidFill>
                      <a:srgbClr val="FFFF00"/>
                    </a:solidFill>
                  </a:rPr>
                  <a:t>Высота правильной четырехугольной призмы равна 4 см, а диагональ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24</m:t>
                        </m:r>
                      </m:e>
                    </m:rad>
                  </m:oMath>
                </a14:m>
                <a:r>
                  <a:rPr lang="ru-RU" dirty="0" smtClean="0">
                    <a:solidFill>
                      <a:srgbClr val="FFFF00"/>
                    </a:solidFill>
                  </a:rPr>
                  <a:t>см. Определите площадь боковой поверхности призмы.</a:t>
                </a:r>
              </a:p>
              <a:p>
                <a:pPr marL="137160" indent="0">
                  <a:buNone/>
                </a:pPr>
                <a:r>
                  <a:rPr lang="ru-RU" dirty="0" smtClean="0">
                    <a:solidFill>
                      <a:srgbClr val="FFC000"/>
                    </a:solidFill>
                  </a:rPr>
                  <a:t>  №2</a:t>
                </a:r>
                <a:r>
                  <a:rPr lang="ru-RU" dirty="0">
                    <a:solidFill>
                      <a:srgbClr val="FFC000"/>
                    </a:solidFill>
                  </a:rPr>
                  <a:t>. 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В правильной треугольной призме АВСА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ı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В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ı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С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ı</a:t>
                </a:r>
                <a:r>
                  <a:rPr lang="ru-RU" dirty="0">
                    <a:solidFill>
                      <a:srgbClr val="FFC000"/>
                    </a:solidFill>
                  </a:rPr>
                  <a:t> 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 АВ= 3см, а площадь боковой поверхности  90см². Найдите длину ребра ВВ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ı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.</a:t>
                </a:r>
              </a:p>
              <a:p>
                <a:pPr marL="137160" indent="0">
                  <a:buNone/>
                </a:pPr>
                <a:r>
                  <a:rPr lang="ru-RU" dirty="0">
                    <a:solidFill>
                      <a:srgbClr val="FFC000"/>
                    </a:solidFill>
                  </a:rPr>
                  <a:t> </a:t>
                </a:r>
                <a:r>
                  <a:rPr lang="ru-RU" dirty="0" smtClean="0">
                    <a:solidFill>
                      <a:srgbClr val="FFC000"/>
                    </a:solidFill>
                  </a:rPr>
                  <a:t> </a:t>
                </a:r>
                <a:r>
                  <a:rPr lang="ru-RU" dirty="0" smtClean="0">
                    <a:solidFill>
                      <a:srgbClr val="FF0000"/>
                    </a:solidFill>
                  </a:rPr>
                  <a:t>№</a:t>
                </a:r>
                <a:r>
                  <a:rPr lang="ru-RU" dirty="0">
                    <a:solidFill>
                      <a:srgbClr val="FF0000"/>
                    </a:solidFill>
                  </a:rPr>
                  <a:t>3. Найдите площадь боковой поверхности правильной шестиугольной призмы, сторона основания которой равна 5, а высота – 10.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25" r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39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154</TotalTime>
  <Words>550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Презентация на тему: Призма</vt:lpstr>
      <vt:lpstr>Презентация PowerPoint</vt:lpstr>
      <vt:lpstr>Формулы</vt:lpstr>
      <vt:lpstr>Свойства</vt:lpstr>
      <vt:lpstr>Виды</vt:lpstr>
      <vt:lpstr>Презентация PowerPoint</vt:lpstr>
      <vt:lpstr>Определения</vt:lpstr>
      <vt:lpstr>Презентация PowerPoint</vt:lpstr>
      <vt:lpstr>Задачи</vt:lpstr>
      <vt:lpstr>Решение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Призентация на тему: Призма</dc:title>
  <dc:creator>Галина</dc:creator>
  <cp:lastModifiedBy>Галина</cp:lastModifiedBy>
  <cp:revision>16</cp:revision>
  <dcterms:created xsi:type="dcterms:W3CDTF">2012-11-14T11:41:28Z</dcterms:created>
  <dcterms:modified xsi:type="dcterms:W3CDTF">2012-11-14T14:16:11Z</dcterms:modified>
</cp:coreProperties>
</file>