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  <p:sldMasterId id="2147483756" r:id="rId5"/>
  </p:sldMasterIdLst>
  <p:sldIdLst>
    <p:sldId id="257" r:id="rId6"/>
    <p:sldId id="258" r:id="rId7"/>
    <p:sldId id="260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72" d="100"/>
          <a:sy n="72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9EB5E51-B8A4-4872-8C56-50D6074AF2B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80B731-1530-4A72-89C1-B123C4EE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y\Desktop\ГЕОМЕТРИИИИИЯ\376023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1019844">
            <a:off x="2223019" y="2090821"/>
            <a:ext cx="6308112" cy="14850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Платоновы тела</a:t>
            </a:r>
            <a:endParaRPr lang="ru-RU" sz="5400" b="1" cap="all" spc="0" dirty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ataly\Desktop\ГЕОМЕТРИИИИИЯ\k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14620"/>
            <a:ext cx="1714512" cy="1681381"/>
          </a:xfrm>
          <a:prstGeom prst="rect">
            <a:avLst/>
          </a:prstGeom>
          <a:noFill/>
        </p:spPr>
      </p:pic>
      <p:pic>
        <p:nvPicPr>
          <p:cNvPr id="2052" name="Picture 4" descr="C:\Users\Nataly\Desktop\ГЕОМЕТРИИИИИЯ\oktaye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643182"/>
            <a:ext cx="1857388" cy="1736442"/>
          </a:xfrm>
          <a:prstGeom prst="rect">
            <a:avLst/>
          </a:prstGeom>
          <a:noFill/>
        </p:spPr>
      </p:pic>
      <p:pic>
        <p:nvPicPr>
          <p:cNvPr id="2054" name="Picture 6" descr="C:\Users\Nataly\Desktop\ГЕОМЕТРИИИИИЯ\ikosayed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7" y="2606168"/>
            <a:ext cx="1714512" cy="1599111"/>
          </a:xfrm>
          <a:prstGeom prst="rect">
            <a:avLst/>
          </a:prstGeom>
          <a:noFill/>
        </p:spPr>
      </p:pic>
      <p:pic>
        <p:nvPicPr>
          <p:cNvPr id="2055" name="Picture 7" descr="C:\Users\Nataly\Desktop\ГЕОМЕТРИИИИИЯ\1c4e7ff45821ea590c3c8c71a94bd406_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0"/>
            <a:ext cx="5543550" cy="2171700"/>
          </a:xfrm>
          <a:prstGeom prst="rect">
            <a:avLst/>
          </a:prstGeom>
          <a:noFill/>
        </p:spPr>
      </p:pic>
      <p:pic>
        <p:nvPicPr>
          <p:cNvPr id="2056" name="Picture 8" descr="C:\Users\Nataly\Desktop\ГЕОМЕТРИИИИИЯ\tetrada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2285992"/>
            <a:ext cx="2143140" cy="214313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464344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Земля сопоставлялась кубу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28860" y="4643446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Воздух — октаэдру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929190" y="4643446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Огонь — тетраэдру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215206" y="4714884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Вода — икосаэдру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6072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Для возникновения данных ассоциаций были следующие причины: жар огня ощущается чётко и остро (как маленькие тетраэдры).</a:t>
            </a:r>
          </a:p>
          <a:p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571744"/>
            <a:ext cx="2714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Воздух состоит из октаэдров: его мельчайшие компоненты настолько гладкие, что их с трудом можно почувствовать.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5572140"/>
            <a:ext cx="4000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Вода выливается, если её взять в руку, как будто она сделана из множества маленьких шариков (к которым ближе всего икосаэдры).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215074" y="214290"/>
            <a:ext cx="2928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противоположность воде, совершенно непохожие на шар кубики составляют землю, что служит причиной тому, что земля рассыпается в руках, в противоположность плавному току воды.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072198" y="3500438"/>
            <a:ext cx="30718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 поводу пятого элемента, додекаэдра, Платон сделал смутное замечание: «…его бог определил для Вселенной и прибегнул к нему в качестве образца». Аристотель добавил пятый элемент — эфир и постулировал, что небеса сделаны из этого элемента, но он не сопоставлял его платоновскому пятому элементу.</a:t>
            </a:r>
            <a:endParaRPr lang="ru-RU" sz="1600" dirty="0"/>
          </a:p>
        </p:txBody>
      </p:sp>
      <p:pic>
        <p:nvPicPr>
          <p:cNvPr id="5123" name="Picture 3" descr="C:\Users\Nataly\Desktop\Bienvenidos a Margarita. миша\CHetyre_stih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071546"/>
            <a:ext cx="2928958" cy="292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Nataly\Desktop\ГЕОМЕТРИИИИИЯ\ogo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000108"/>
            <a:ext cx="2294412" cy="14719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125" name="Picture 5" descr="C:\Users\Nataly\Desktop\ГЕОМЕТРИИИИИЯ\vozdu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893506"/>
            <a:ext cx="2357454" cy="17654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6" name="Picture 6" descr="C:\Users\Nataly\Desktop\Venezuela\133f7baaf3208933d001d5c9950653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4417869"/>
            <a:ext cx="1357322" cy="244013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7" name="Picture 7" descr="C:\Users\Nataly\Desktop\ГЕОМЕТРИИИИИЯ\1297586778_seedling2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2000240"/>
            <a:ext cx="2143142" cy="170975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512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5127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Nataly\Desktop\ГЕОМЕТРИИИИИЯ\413c48bfa13b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450057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Каждая из шести сфер соответствовала одной из планет (</a:t>
            </a:r>
            <a:r>
              <a:rPr lang="ru-RU" sz="1600" b="1" i="1" u="sng" dirty="0" smtClean="0">
                <a:solidFill>
                  <a:schemeClr val="bg1"/>
                </a:solidFill>
              </a:rPr>
              <a:t>Меркурию, Венере, Земле, Марсу, Юпитеру и Сатурну</a:t>
            </a:r>
            <a:r>
              <a:rPr lang="ru-RU" sz="1600" dirty="0" smtClean="0">
                <a:solidFill>
                  <a:schemeClr val="bg1"/>
                </a:solidFill>
              </a:rPr>
              <a:t>). Многогранники были расположены в следующем порядке (от внутреннего к внешнему): </a:t>
            </a:r>
            <a:r>
              <a:rPr lang="ru-RU" sz="1600" b="1" i="1" dirty="0" smtClean="0">
                <a:solidFill>
                  <a:schemeClr val="bg1"/>
                </a:solidFill>
              </a:rPr>
              <a:t>октаэдр</a:t>
            </a:r>
            <a:r>
              <a:rPr lang="ru-RU" sz="1600" dirty="0" smtClean="0">
                <a:solidFill>
                  <a:schemeClr val="bg1"/>
                </a:solidFill>
              </a:rPr>
              <a:t>, за ним </a:t>
            </a:r>
            <a:r>
              <a:rPr lang="ru-RU" sz="1600" b="1" i="1" dirty="0" smtClean="0">
                <a:solidFill>
                  <a:schemeClr val="bg1"/>
                </a:solidFill>
              </a:rPr>
              <a:t>икосаэдр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b="1" i="1" dirty="0" smtClean="0">
                <a:solidFill>
                  <a:schemeClr val="bg1"/>
                </a:solidFill>
              </a:rPr>
              <a:t>додекаэдр, тетраэдр </a:t>
            </a:r>
            <a:r>
              <a:rPr lang="ru-RU" sz="1600" dirty="0" smtClean="0">
                <a:solidFill>
                  <a:schemeClr val="bg1"/>
                </a:solidFill>
              </a:rPr>
              <a:t>и, наконец, </a:t>
            </a:r>
            <a:r>
              <a:rPr lang="ru-RU" sz="1600" b="1" i="1" dirty="0" smtClean="0">
                <a:solidFill>
                  <a:schemeClr val="bg1"/>
                </a:solidFill>
              </a:rPr>
              <a:t>куб</a:t>
            </a:r>
            <a:r>
              <a:rPr lang="ru-RU" sz="1600" dirty="0" smtClean="0">
                <a:solidFill>
                  <a:schemeClr val="bg1"/>
                </a:solidFill>
              </a:rPr>
              <a:t>. Таким образом, структура Солнечной системы и отношения расстояний между планетами определялись правильными многогранниками. Позже от оригинальной идеи Кеплера пришлось отказаться, но результатом его поисков стало открытие двух законов орбитальной динамики — законов Кеплера, — изменивших курс физики и астрономии, а также правильных звёздчатых многогранников (тел </a:t>
            </a:r>
            <a:r>
              <a:rPr lang="ru-RU" sz="1600" dirty="0" err="1" smtClean="0">
                <a:solidFill>
                  <a:schemeClr val="bg1"/>
                </a:solidFill>
              </a:rPr>
              <a:t>Кеплера-Пуансо</a:t>
            </a:r>
            <a:r>
              <a:rPr lang="ru-RU" sz="1600" dirty="0" smtClean="0">
                <a:solidFill>
                  <a:schemeClr val="bg1"/>
                </a:solidFill>
              </a:rPr>
              <a:t>).</a:t>
            </a:r>
          </a:p>
          <a:p>
            <a:pPr algn="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0430" y="2285992"/>
            <a:ext cx="5643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В XVI веке немецкий астроном </a:t>
            </a:r>
          </a:p>
          <a:p>
            <a:pPr algn="r"/>
            <a:r>
              <a:rPr lang="ru-RU" sz="1600" b="1" i="1" dirty="0" smtClean="0">
                <a:solidFill>
                  <a:schemeClr val="bg1"/>
                </a:solidFill>
              </a:rPr>
              <a:t>Иоганн Кеплер</a:t>
            </a:r>
            <a:r>
              <a:rPr lang="ru-RU" sz="1600" dirty="0" smtClean="0">
                <a:solidFill>
                  <a:schemeClr val="bg1"/>
                </a:solidFill>
              </a:rPr>
              <a:t> пытался найти связь между пятью известными на тот момент планетами Солнечной системы (исключая Землю) и правильными многогранниками. В «</a:t>
            </a:r>
            <a:r>
              <a:rPr lang="ru-RU" sz="1600" b="1" dirty="0" smtClean="0">
                <a:solidFill>
                  <a:schemeClr val="bg1"/>
                </a:solidFill>
              </a:rPr>
              <a:t>Тайне мира</a:t>
            </a:r>
            <a:r>
              <a:rPr lang="ru-RU" sz="1600" dirty="0" smtClean="0">
                <a:solidFill>
                  <a:schemeClr val="bg1"/>
                </a:solidFill>
              </a:rPr>
              <a:t>», опубликованной в 1596 году, Кеплер изложил свою модель Солнечной системы. В ней пять правильных многогранников помещались один в другой и разделялись серией вписанных и описанных сфер.</a:t>
            </a:r>
            <a:endParaRPr lang="ru-RU" sz="16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857232"/>
            <a:ext cx="4929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Древние мудрецы говорили: "Чтобы познать невидимое, смотри внимательно на видимое". В плане сакральных сил додекаэдр самый мощный многогранник. Не зря Сальвадор Дали для своей "Тайной вечере" выбрал эту фигуру. В ней от </a:t>
            </a:r>
            <a:r>
              <a:rPr lang="ru-RU" dirty="0" err="1" smtClean="0"/>
              <a:t>двенадацати</a:t>
            </a:r>
            <a:r>
              <a:rPr lang="ru-RU" dirty="0" smtClean="0"/>
              <a:t> пятиугольников - тоже сильной фигуре, силы концентрируются в одной точке - на Иисусе Христе.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14546" y="0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/>
              <a:t>Платоновы тела повсюду…</a:t>
            </a:r>
            <a:endParaRPr lang="ru-RU" sz="3200" b="1" i="1" u="sng" dirty="0"/>
          </a:p>
        </p:txBody>
      </p:sp>
      <p:pic>
        <p:nvPicPr>
          <p:cNvPr id="3073" name="Picture 1" descr="C:\Users\Nataly\Desktop\ГЕОМЕТРИИИИИЯ\173167_html_309eb8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714355"/>
            <a:ext cx="4000496" cy="247303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1000100" y="5000636"/>
            <a:ext cx="8143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 начале XIX века «Шах» оказался в Персии. В 1829 году в ходе беспорядков в Тегеране был убит русский посол, автор комедии «Горе от ума» А. С. Грибоедов, и персидское правительство для разрешения конфликта подарило алмаз Николаю I. </a:t>
            </a:r>
          </a:p>
          <a:p>
            <a:pPr algn="r"/>
            <a:r>
              <a:rPr lang="ru-RU" dirty="0" smtClean="0"/>
              <a:t>   Благодаря правильным многогранникам открываются не только удивительные свойства геометрических фигур. Но и пути познания природной гармонии.</a:t>
            </a:r>
          </a:p>
          <a:p>
            <a:pPr algn="r"/>
            <a:endParaRPr lang="ru-RU" dirty="0"/>
          </a:p>
        </p:txBody>
      </p:sp>
      <p:pic>
        <p:nvPicPr>
          <p:cNvPr id="3074" name="Picture 2" descr="C:\Users\Nataly\Desktop\ГЕОМЕТРИИИИИЯ\spin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286124"/>
            <a:ext cx="2714644" cy="15473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57620" y="3643314"/>
            <a:ext cx="5286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Исторически </a:t>
            </a:r>
            <a:r>
              <a:rPr lang="ru-RU" b="1" i="1" dirty="0" smtClean="0"/>
              <a:t>первой формой огранки</a:t>
            </a:r>
            <a:r>
              <a:rPr lang="ru-RU" dirty="0" smtClean="0"/>
              <a:t>, появившейся в середине XIV века, стал «октаэдр». Алмаз «Шах» почти сохранил свой  естественный вид. Он имеет форму вытянутого кристалла - октаэдра, массу 88,7 карата и цвет воды с желто-бурым    оттенком.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Nataly\Desktop\ГЕОМЕТРИИИИИЯ\168820-128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998"/>
            <a:ext cx="9144000" cy="686699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2844" y="4303455"/>
            <a:ext cx="48577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 Вирусы, построенные только из нуклеиновой кислоты и белка, могут походить на жесткую </a:t>
            </a:r>
            <a:r>
              <a:rPr lang="ru-RU" sz="1600" dirty="0" err="1" smtClean="0"/>
              <a:t>палочкообразную</a:t>
            </a:r>
            <a:r>
              <a:rPr lang="ru-RU" sz="1600" dirty="0" smtClean="0"/>
              <a:t> или гибкую нитевидную спираль, точнее на  правильный двадцатигранник, или </a:t>
            </a:r>
            <a:r>
              <a:rPr lang="ru-RU" sz="1600" b="1" i="1" dirty="0" smtClean="0"/>
              <a:t>икосаэдр</a:t>
            </a:r>
            <a:r>
              <a:rPr lang="ru-RU" sz="1600" dirty="0" smtClean="0"/>
              <a:t>. Есть вирусы, размножающиеся в клетках животных (позвоночных и беспозвоночных), другие облюбовали растения, третьи (их называют бактериофагами или просто фагами) паразитируют в микробах, но </a:t>
            </a:r>
            <a:r>
              <a:rPr lang="ru-RU" sz="1600" b="1" i="1" dirty="0" err="1" smtClean="0"/>
              <a:t>икосаэдрическая</a:t>
            </a:r>
            <a:r>
              <a:rPr lang="ru-RU" sz="1600" b="1" i="1" dirty="0" smtClean="0"/>
              <a:t> форма</a:t>
            </a:r>
            <a:r>
              <a:rPr lang="ru-RU" sz="1600" dirty="0" smtClean="0"/>
              <a:t> встречается у вирусов всех этих трех групп. </a:t>
            </a:r>
          </a:p>
          <a:p>
            <a:pPr algn="just"/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142852"/>
            <a:ext cx="50006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На микроскопическом уровне, додекаэдр и икосаэдр являются относительными параметрами </a:t>
            </a:r>
            <a:r>
              <a:rPr lang="ru-RU" sz="1600" b="1" dirty="0" smtClean="0"/>
              <a:t>ДНК</a:t>
            </a:r>
            <a:r>
              <a:rPr lang="ru-RU" sz="1600" dirty="0" smtClean="0"/>
              <a:t>, по которым построена вся жизнь. Можно увидеть также, что молекула ДНК представляет собой вращающийся куб. При повороте куба последовательно на 72 градуса по определённой модели, получается икосаэдр, который, в свою очередь, составляет пару додекаэдру. Таким образом, двойная нить спирали ДНК построена по принципу двухстороннего соответствия: за икосаэдром следует додекаэдр, затем опять икосаэдр, и так далее. Это вращение через куб создаёт молекулу ДНК.</a:t>
            </a:r>
            <a:endParaRPr lang="ru-RU" sz="1600" dirty="0"/>
          </a:p>
        </p:txBody>
      </p:sp>
      <p:pic>
        <p:nvPicPr>
          <p:cNvPr id="63491" name="Picture 3" descr="C:\Users\Nataly\Desktop\ГЕОМЕТРИИИИИЯ\p17_adenovi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857496"/>
            <a:ext cx="1857388" cy="1500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 descr="C:\Users\Nataly\Desktop\ГЕОМЕТРИИИИИЯ\305291-128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285728"/>
            <a:ext cx="8286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"Правильных многогранников вызывающе мало, но этот весьма скромный по численности отряд сумел пробраться в самые глубины различных наук".</a:t>
            </a:r>
            <a:endParaRPr lang="ru-RU" sz="2400" dirty="0" smtClean="0"/>
          </a:p>
          <a:p>
            <a:r>
              <a:rPr lang="ru-RU" b="1" dirty="0" smtClean="0"/>
              <a:t>                                                                                                              </a:t>
            </a:r>
          </a:p>
          <a:p>
            <a:r>
              <a:rPr lang="ru-RU" b="1" dirty="0" smtClean="0"/>
              <a:t>							      </a:t>
            </a:r>
            <a:r>
              <a:rPr lang="ru-RU" i="1" dirty="0" smtClean="0"/>
              <a:t>Л. Кэрролл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29256" y="5500702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Презентация выполнена </a:t>
            </a:r>
          </a:p>
          <a:p>
            <a:pPr algn="r"/>
            <a:r>
              <a:rPr lang="ru-RU" dirty="0" smtClean="0"/>
              <a:t>ученицей 11 класса «А»</a:t>
            </a:r>
          </a:p>
          <a:p>
            <a:pPr algn="r"/>
            <a:r>
              <a:rPr lang="ru-RU" dirty="0" smtClean="0"/>
              <a:t>школы 531</a:t>
            </a:r>
          </a:p>
          <a:p>
            <a:pPr algn="r"/>
            <a:r>
              <a:rPr lang="ru-RU" dirty="0" err="1" smtClean="0"/>
              <a:t>Черноморцевой</a:t>
            </a:r>
            <a:r>
              <a:rPr lang="ru-RU" dirty="0" smtClean="0"/>
              <a:t> Викторией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Правильный многогранник</a:t>
            </a:r>
            <a:r>
              <a:rPr lang="ru-RU" sz="2400" dirty="0"/>
              <a:t> или </a:t>
            </a:r>
            <a:r>
              <a:rPr lang="ru-RU" sz="2400" b="1" dirty="0" err="1"/>
              <a:t>платоново</a:t>
            </a:r>
            <a:r>
              <a:rPr lang="ru-RU" sz="2400" b="1" dirty="0"/>
              <a:t> тело</a:t>
            </a:r>
            <a:r>
              <a:rPr lang="ru-RU" dirty="0"/>
              <a:t> 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это </a:t>
            </a:r>
            <a:r>
              <a:rPr lang="ru-RU" dirty="0" smtClean="0"/>
              <a:t>выпуклый многогранник, </a:t>
            </a:r>
            <a:r>
              <a:rPr lang="ru-RU" dirty="0"/>
              <a:t>состоящий из </a:t>
            </a:r>
            <a:r>
              <a:rPr lang="ru-RU" dirty="0" smtClean="0"/>
              <a:t>одинаковых правильных многоугольников</a:t>
            </a:r>
            <a:r>
              <a:rPr lang="ru-RU" dirty="0"/>
              <a:t> и обладающий пространственной симметрией.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500306"/>
            <a:ext cx="74549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Многогранник называется </a:t>
            </a:r>
            <a:r>
              <a:rPr lang="ru-RU" b="1" dirty="0"/>
              <a:t>правильным</a:t>
            </a:r>
            <a:r>
              <a:rPr lang="ru-RU" dirty="0"/>
              <a:t>, если:</a:t>
            </a:r>
          </a:p>
          <a:p>
            <a:pPr lvl="0"/>
            <a:r>
              <a:rPr lang="ru-RU" dirty="0" smtClean="0"/>
              <a:t>1. он </a:t>
            </a:r>
            <a:r>
              <a:rPr lang="ru-RU" dirty="0"/>
              <a:t>выпуклый;</a:t>
            </a:r>
          </a:p>
          <a:p>
            <a:pPr lvl="0"/>
            <a:r>
              <a:rPr lang="ru-RU" dirty="0" smtClean="0"/>
              <a:t>2. все </a:t>
            </a:r>
            <a:r>
              <a:rPr lang="ru-RU" dirty="0"/>
              <a:t>его грани являются равными </a:t>
            </a:r>
            <a:r>
              <a:rPr lang="ru-RU" dirty="0" smtClean="0"/>
              <a:t>правильными многоугольниками;</a:t>
            </a:r>
            <a:endParaRPr lang="ru-RU" dirty="0"/>
          </a:p>
          <a:p>
            <a:pPr lvl="0"/>
            <a:r>
              <a:rPr lang="ru-RU" dirty="0" smtClean="0"/>
              <a:t>3. в </a:t>
            </a:r>
            <a:r>
              <a:rPr lang="ru-RU" dirty="0"/>
              <a:t>каждой его </a:t>
            </a:r>
            <a:r>
              <a:rPr lang="ru-RU" dirty="0" smtClean="0"/>
              <a:t>вершине</a:t>
            </a:r>
            <a:r>
              <a:rPr lang="ru-RU" dirty="0"/>
              <a:t> сходится одинаковое число рёбер.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4429132"/>
            <a:ext cx="80227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Существует всего пять правильных многогранников</a:t>
            </a:r>
            <a:r>
              <a:rPr lang="ru-RU" dirty="0" smtClean="0"/>
              <a:t>:     1. тетраэдр</a:t>
            </a:r>
          </a:p>
          <a:p>
            <a:r>
              <a:rPr lang="ru-RU" dirty="0"/>
              <a:t> </a:t>
            </a:r>
            <a:r>
              <a:rPr lang="ru-RU" dirty="0" smtClean="0"/>
              <a:t>						     2. октаэдр</a:t>
            </a:r>
          </a:p>
          <a:p>
            <a:r>
              <a:rPr lang="ru-RU" dirty="0"/>
              <a:t> </a:t>
            </a:r>
            <a:r>
              <a:rPr lang="ru-RU" dirty="0" smtClean="0"/>
              <a:t>						     3. икосаэдр</a:t>
            </a:r>
          </a:p>
          <a:p>
            <a:r>
              <a:rPr lang="ru-RU" dirty="0"/>
              <a:t>	</a:t>
            </a:r>
            <a:r>
              <a:rPr lang="ru-RU" dirty="0" smtClean="0"/>
              <a:t>					     4. куб или гексаэдр</a:t>
            </a:r>
          </a:p>
          <a:p>
            <a:r>
              <a:rPr lang="ru-RU" dirty="0"/>
              <a:t>	</a:t>
            </a:r>
            <a:r>
              <a:rPr lang="ru-RU" dirty="0" smtClean="0"/>
              <a:t>					     5. додекаэдр</a:t>
            </a:r>
            <a:endParaRPr lang="ru-RU" dirty="0"/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C:\Users\Nataly\Desktop\ГЕОМЕТРИИИИИЯ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714348" y="428604"/>
            <a:ext cx="76438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Название каждого многогранника происходит от греческого названия                                     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количества его граней и слова "грань".</a:t>
            </a:r>
            <a:endParaRPr kumimoji="0" lang="ru-RU" sz="14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642918"/>
            <a:ext cx="5143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 </a:t>
            </a:r>
            <a:r>
              <a:rPr lang="ru-RU" sz="2400" b="1" i="1" u="sng" dirty="0"/>
              <a:t>Тетраэдр</a:t>
            </a:r>
            <a:r>
              <a:rPr lang="ru-RU" b="1" i="1" dirty="0"/>
              <a:t> -  </a:t>
            </a:r>
            <a:r>
              <a:rPr lang="ru-RU" i="1" dirty="0"/>
              <a:t>(от греческого </a:t>
            </a:r>
            <a:r>
              <a:rPr lang="ru-RU" i="1" dirty="0" err="1"/>
              <a:t>tetra</a:t>
            </a:r>
            <a:r>
              <a:rPr lang="ru-RU" i="1" dirty="0"/>
              <a:t> – четыре и </a:t>
            </a:r>
            <a:r>
              <a:rPr lang="ru-RU" i="1" dirty="0" err="1"/>
              <a:t>hedra</a:t>
            </a:r>
            <a:r>
              <a:rPr lang="ru-RU" i="1" dirty="0"/>
              <a:t> – грань) - правильный многогранник, составленный из 4 равносторонних треугольников. Из определения правильного многогранника следует, что все ребра тетраэдра имеют равную длину, а грани - равную площадь. Обозначим длину ребра тетраэдра  а  и получим следующие формулы:</a:t>
            </a:r>
            <a:endParaRPr lang="ru-RU" dirty="0"/>
          </a:p>
        </p:txBody>
      </p:sp>
      <p:pic>
        <p:nvPicPr>
          <p:cNvPr id="44033" name="Picture 1" descr="C:\Users\Nataly\Desktop\ГЕОМЕТРИИИИИЯ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876"/>
            <a:ext cx="6286544" cy="250033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42844" y="6072206"/>
            <a:ext cx="628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43636" y="2786058"/>
            <a:ext cx="285755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i="1" dirty="0" smtClean="0"/>
          </a:p>
          <a:p>
            <a:pPr algn="ctr"/>
            <a:r>
              <a:rPr lang="ru-RU" sz="1600" b="1" i="1" dirty="0" smtClean="0"/>
              <a:t>Элементы </a:t>
            </a:r>
            <a:r>
              <a:rPr lang="ru-RU" sz="1600" b="1" i="1" dirty="0"/>
              <a:t>симметрии </a:t>
            </a:r>
            <a:r>
              <a:rPr lang="ru-RU" sz="1600" b="1" i="1" dirty="0" smtClean="0"/>
              <a:t>тетраэдра</a:t>
            </a:r>
          </a:p>
          <a:p>
            <a:pPr algn="r"/>
            <a:r>
              <a:rPr lang="ru-RU" sz="1600" dirty="0"/>
              <a:t>     Тетраэдр имеет три оси симметрии, которые проходят через середины скрещивающихся рёбер.         </a:t>
            </a:r>
          </a:p>
          <a:p>
            <a:pPr algn="r"/>
            <a:r>
              <a:rPr lang="ru-RU" sz="1600" dirty="0"/>
              <a:t>     Тетраэдр имеет 6 плоскостей симметрии, каждая из которых проходит через ребро тетраэдра перпендикулярно скрещивающемуся с ним ребру.</a:t>
            </a:r>
          </a:p>
          <a:p>
            <a:endParaRPr lang="ru-RU" dirty="0"/>
          </a:p>
        </p:txBody>
      </p:sp>
      <p:pic>
        <p:nvPicPr>
          <p:cNvPr id="44034" name="Picture 2" descr="C:\Users\Nataly\Desktop\ГЕОМЕТРИИИИИЯ\tetrada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571480"/>
            <a:ext cx="2991212" cy="2318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478634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/>
              <a:t>Октаэдр</a:t>
            </a:r>
            <a:r>
              <a:rPr lang="ru-RU" dirty="0"/>
              <a:t> -</a:t>
            </a:r>
            <a:r>
              <a:rPr lang="ru-RU" i="1" dirty="0"/>
              <a:t> (от греческого </a:t>
            </a:r>
            <a:r>
              <a:rPr lang="ru-RU" i="1" dirty="0" err="1"/>
              <a:t>okto</a:t>
            </a:r>
            <a:r>
              <a:rPr lang="ru-RU" i="1" dirty="0"/>
              <a:t> – восемь и </a:t>
            </a:r>
            <a:r>
              <a:rPr lang="ru-RU" i="1" dirty="0" err="1"/>
              <a:t>hedra</a:t>
            </a:r>
            <a:r>
              <a:rPr lang="ru-RU" i="1" dirty="0"/>
              <a:t> – грань) - правильный многогранник, составленный из</a:t>
            </a:r>
            <a:r>
              <a:rPr lang="ru-RU" b="1" i="1" dirty="0"/>
              <a:t> 8</a:t>
            </a:r>
            <a:r>
              <a:rPr lang="ru-RU" i="1" dirty="0"/>
              <a:t>равносторонних треугольников. Октаэдр имеет 6 вершин и 12 ребер. В каждой вершине сходятся  4 треугольника, таким образом, сумма плоских углов при вершине октаэдра составляет 240</a:t>
            </a:r>
            <a:r>
              <a:rPr lang="ru-RU" i="1" baseline="30000" dirty="0"/>
              <a:t>°</a:t>
            </a:r>
            <a:r>
              <a:rPr lang="ru-RU" i="1" dirty="0"/>
              <a:t> . Если принять длину ребра за </a:t>
            </a:r>
            <a:r>
              <a:rPr lang="ru-RU" b="1" i="1" dirty="0"/>
              <a:t>а</a:t>
            </a:r>
            <a:r>
              <a:rPr lang="ru-RU" i="1" dirty="0"/>
              <a:t>, то получим следующие формулы: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0694" y="3318570"/>
            <a:ext cx="36433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/>
              <a:t>Элементы симметрии октаэдра</a:t>
            </a:r>
            <a:endParaRPr lang="ru-RU" sz="1400" i="1" dirty="0"/>
          </a:p>
          <a:p>
            <a:r>
              <a:rPr lang="ru-RU" sz="1400" i="1" dirty="0"/>
              <a:t>    Три из 9 </a:t>
            </a:r>
            <a:r>
              <a:rPr lang="ru-RU" sz="1400" i="1" dirty="0" smtClean="0"/>
              <a:t>осей симметрии</a:t>
            </a:r>
            <a:r>
              <a:rPr lang="ru-RU" sz="1400" i="1" dirty="0"/>
              <a:t> октаэдра проходят через противоположные вершины, шесть - через середины ребер. Центр симметрии октаэдра - точка пересечения его осей симметрии</a:t>
            </a:r>
            <a:r>
              <a:rPr lang="ru-RU" sz="1400" i="1" dirty="0" smtClean="0"/>
              <a:t>.</a:t>
            </a:r>
          </a:p>
          <a:p>
            <a:endParaRPr lang="ru-RU" sz="1400" i="1" dirty="0"/>
          </a:p>
          <a:p>
            <a:r>
              <a:rPr lang="ru-RU" sz="1400" i="1" dirty="0"/>
              <a:t>Три из 9 плоскостей </a:t>
            </a:r>
            <a:r>
              <a:rPr lang="ru-RU" sz="1400" i="1" dirty="0" err="1"/>
              <a:t>симметриитетраэдра</a:t>
            </a:r>
            <a:r>
              <a:rPr lang="ru-RU" sz="1400" i="1" dirty="0"/>
              <a:t> проходят через каждые 4   вершины октаэдра,  лежащие в одной плоскости.</a:t>
            </a:r>
          </a:p>
          <a:p>
            <a:r>
              <a:rPr lang="ru-RU" sz="1400" i="1" dirty="0"/>
              <a:t>  Шесть  плоскостей симметрии проходят через две вершины, не принадлежащие одной грани, и середины противоположных ребер.</a:t>
            </a:r>
          </a:p>
          <a:p>
            <a:endParaRPr lang="ru-RU" sz="1400" i="1" dirty="0"/>
          </a:p>
        </p:txBody>
      </p:sp>
      <p:pic>
        <p:nvPicPr>
          <p:cNvPr id="41986" name="Picture 2" descr="C:\Users\Nataly\Desktop\ГЕОМЕТРИИИИИЯ\oktaye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714356"/>
            <a:ext cx="2571768" cy="2404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7" name="Picture 3" descr="C:\Users\Nataly\Desktop\ГЕОМЕТРИИИИИЯ\12345678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86190"/>
            <a:ext cx="5121992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480"/>
            <a:ext cx="53578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/>
              <a:t> Икосаэдр</a:t>
            </a:r>
            <a:r>
              <a:rPr lang="ru-RU" i="1" dirty="0"/>
              <a:t> – (от греческого </a:t>
            </a:r>
            <a:r>
              <a:rPr lang="ru-RU" i="1" dirty="0" err="1"/>
              <a:t>ico</a:t>
            </a:r>
            <a:r>
              <a:rPr lang="ru-RU" i="1" dirty="0"/>
              <a:t> —  шесть и </a:t>
            </a:r>
            <a:r>
              <a:rPr lang="ru-RU" i="1" dirty="0" err="1"/>
              <a:t>hedra</a:t>
            </a:r>
            <a:r>
              <a:rPr lang="ru-RU" i="1" dirty="0"/>
              <a:t> — грань) правильный выпуклый многогранник, составленный из20 правильных треугольников. Каждая из 12 </a:t>
            </a:r>
            <a:r>
              <a:rPr lang="ru-RU" i="1" dirty="0" err="1"/>
              <a:t>вершиникосаэдра</a:t>
            </a:r>
            <a:r>
              <a:rPr lang="ru-RU" i="1" dirty="0"/>
              <a:t> является вершиной 5 равносторонних треугольников, поэтому сумма углов при вершине равна300. Если принять длину ребра за </a:t>
            </a:r>
            <a:r>
              <a:rPr lang="ru-RU" b="1" i="1" dirty="0"/>
              <a:t>а,</a:t>
            </a:r>
            <a:r>
              <a:rPr lang="ru-RU" i="1" dirty="0"/>
              <a:t> то получим следующие формулы:</a:t>
            </a:r>
          </a:p>
        </p:txBody>
      </p:sp>
      <p:pic>
        <p:nvPicPr>
          <p:cNvPr id="40961" name="Picture 1" descr="C:\Users\Nataly\Desktop\ГЕОМЕТРИИИИИЯ\ikosaye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714356"/>
            <a:ext cx="2604175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2" name="Picture 2" descr="C:\Users\Nataly\Desktop\ГЕОМЕТРИИИИИЯ\!!!!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0" y="3714753"/>
            <a:ext cx="5502282" cy="22748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86446" y="3318570"/>
            <a:ext cx="33575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 </a:t>
            </a:r>
            <a:r>
              <a:rPr lang="ru-RU" sz="1400" b="1" i="1" dirty="0"/>
              <a:t>Элементы симметрии и</a:t>
            </a:r>
            <a:r>
              <a:rPr lang="ru-RU" sz="1400" b="1" i="1" dirty="0" smtClean="0"/>
              <a:t>косаэдра</a:t>
            </a:r>
            <a:endParaRPr lang="ru-RU" sz="1400" dirty="0"/>
          </a:p>
          <a:p>
            <a:r>
              <a:rPr lang="ru-RU" sz="1400" dirty="0"/>
              <a:t>       </a:t>
            </a:r>
            <a:r>
              <a:rPr lang="ru-RU" sz="1400" i="1" dirty="0"/>
              <a:t>Правильный икосаэдр имеет 15 осей симметрии, каждая из  которых  проходит через  середины противоположных параллельных  ребер.  Точка пересечения всех осей симметрии икосаэдра является </a:t>
            </a:r>
            <a:r>
              <a:rPr lang="ru-RU" sz="1400" i="1" dirty="0" err="1"/>
              <a:t>егоцентром</a:t>
            </a:r>
            <a:r>
              <a:rPr lang="ru-RU" sz="1400" i="1" dirty="0"/>
              <a:t> симметрии.</a:t>
            </a:r>
          </a:p>
          <a:p>
            <a:r>
              <a:rPr lang="ru-RU" sz="1400" i="1" dirty="0"/>
              <a:t>Плоскостей симметрии также 15.Плоскости симметрии проходят через четыре вершины, лежащие в одной плоскости,  и середины противолежащих параллельных  ребер.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71480"/>
            <a:ext cx="4857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/>
              <a:t>Куб или гексаэдр </a:t>
            </a:r>
            <a:r>
              <a:rPr lang="ru-RU" i="1" dirty="0"/>
              <a:t>(от греческого </a:t>
            </a:r>
            <a:r>
              <a:rPr lang="ru-RU" i="1" dirty="0" err="1"/>
              <a:t>hex</a:t>
            </a:r>
            <a:r>
              <a:rPr lang="ru-RU" i="1" dirty="0"/>
              <a:t> — шесть и </a:t>
            </a:r>
            <a:r>
              <a:rPr lang="ru-RU" i="1" dirty="0" err="1"/>
              <a:t>hedra</a:t>
            </a:r>
            <a:r>
              <a:rPr lang="ru-RU" i="1" dirty="0"/>
              <a:t> — грань) составлен из 6 квадратов. Каждая из 8 вершин куба является вершиной 3 квадратов, поэтому сумма плоских углов при каждой вершине равна 270</a:t>
            </a:r>
            <a:r>
              <a:rPr lang="ru-RU" i="1" baseline="30000" dirty="0"/>
              <a:t>0</a:t>
            </a:r>
            <a:r>
              <a:rPr lang="ru-RU" i="1" dirty="0"/>
              <a:t>. У куба 12 ребер, имеющих равную длину. Если принять длину ребра за </a:t>
            </a:r>
            <a:r>
              <a:rPr lang="ru-RU" b="1" i="1" dirty="0"/>
              <a:t>а</a:t>
            </a:r>
            <a:r>
              <a:rPr lang="ru-RU" i="1" dirty="0"/>
              <a:t>, то получим следующие формулы:</a:t>
            </a:r>
          </a:p>
        </p:txBody>
      </p:sp>
      <p:pic>
        <p:nvPicPr>
          <p:cNvPr id="39937" name="Picture 1" descr="C:\Users\Nataly\Desktop\ГЕОМЕТРИИИИИЯ\k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42918"/>
            <a:ext cx="2428892" cy="2381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8" name="Picture 2" descr="C:\Users\Nataly\Desktop\ГЕОМЕТРИИИИИЯ\ку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876"/>
            <a:ext cx="4733925" cy="19812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2066" y="3143248"/>
            <a:ext cx="42148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/>
              <a:t> </a:t>
            </a:r>
            <a:r>
              <a:rPr lang="ru-RU" sz="1400" b="1" i="1" dirty="0"/>
              <a:t>Элементы симметрии куба</a:t>
            </a:r>
            <a:endParaRPr lang="ru-RU" sz="1400" i="1" dirty="0"/>
          </a:p>
          <a:p>
            <a:r>
              <a:rPr lang="ru-RU" sz="1400" i="1" dirty="0"/>
              <a:t>Ось симметрии куба может проходить либо через середины параллельных ребер, не принадлежащих одной грани, либо через точку пересечения диагоналей противоположных граней. Центром симметрии куба является точка пересечения его диагоналей</a:t>
            </a:r>
            <a:r>
              <a:rPr lang="ru-RU" sz="1400" i="1" dirty="0" smtClean="0"/>
              <a:t>.</a:t>
            </a:r>
          </a:p>
          <a:p>
            <a:endParaRPr lang="ru-RU" sz="1400" dirty="0"/>
          </a:p>
          <a:p>
            <a:r>
              <a:rPr lang="ru-RU" sz="1400" i="1" dirty="0"/>
              <a:t> Через центр симметрии проходят  9 осей симметрии.</a:t>
            </a:r>
          </a:p>
          <a:p>
            <a:r>
              <a:rPr lang="ru-RU" sz="1400" i="1" dirty="0"/>
              <a:t>     Плоскостей симметрии у куба также </a:t>
            </a:r>
            <a:r>
              <a:rPr lang="ru-RU" sz="1400" b="1" i="1" dirty="0" smtClean="0"/>
              <a:t>9 </a:t>
            </a:r>
            <a:r>
              <a:rPr lang="ru-RU" sz="1400" i="1" dirty="0" smtClean="0"/>
              <a:t>и </a:t>
            </a:r>
            <a:r>
              <a:rPr lang="ru-RU" sz="1400" i="1" dirty="0"/>
              <a:t>проходят они либо через противоположные ребра</a:t>
            </a:r>
          </a:p>
          <a:p>
            <a:r>
              <a:rPr lang="ru-RU" sz="1400" i="1" dirty="0"/>
              <a:t>(таковых плоскостей 6), либо через середины противоположных ребер (таких - 3).</a:t>
            </a:r>
          </a:p>
          <a:p>
            <a:endParaRPr lang="ru-RU" sz="1400" dirty="0"/>
          </a:p>
          <a:p>
            <a:endParaRPr lang="ru-RU" sz="14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71480"/>
            <a:ext cx="500066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/>
              <a:t>Додекаэдр</a:t>
            </a:r>
            <a:r>
              <a:rPr lang="ru-RU" i="1" dirty="0"/>
              <a:t> (от греческого </a:t>
            </a:r>
            <a:r>
              <a:rPr lang="ru-RU" i="1" dirty="0" err="1"/>
              <a:t>dodeka</a:t>
            </a:r>
            <a:r>
              <a:rPr lang="ru-RU" i="1" dirty="0"/>
              <a:t> – двенадцать и </a:t>
            </a:r>
            <a:r>
              <a:rPr lang="ru-RU" i="1" dirty="0" err="1"/>
              <a:t>hedra</a:t>
            </a:r>
            <a:r>
              <a:rPr lang="ru-RU" i="1" dirty="0"/>
              <a:t>– грань) это правильный многогранник,  составленный из двенадцати равносторонних пятиугольников. Додекаэдр имеет 20 вершин и 30 ребер. Вершина  додекаэдра  является вершиной трех пятиугольников, таким образом, сумма плоских углов при каждой вершине равна 324°. Если принять длину ребра за а, то получим следующие формулы:</a:t>
            </a:r>
          </a:p>
        </p:txBody>
      </p:sp>
      <p:pic>
        <p:nvPicPr>
          <p:cNvPr id="38913" name="Picture 1" descr="C:\Users\Nataly\Desktop\ГЕОМЕТРИИИИИЯ\0_78b14_b3824b0d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642918"/>
            <a:ext cx="2214558" cy="2214558"/>
          </a:xfrm>
          <a:prstGeom prst="rect">
            <a:avLst/>
          </a:prstGeom>
          <a:noFill/>
        </p:spPr>
      </p:pic>
      <p:pic>
        <p:nvPicPr>
          <p:cNvPr id="38914" name="Picture 2" descr="C:\Users\Nataly\Desktop\ГЕОМЕТРИИИИИЯ\до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14818"/>
            <a:ext cx="5214974" cy="2286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43570" y="3571876"/>
            <a:ext cx="35004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 </a:t>
            </a:r>
            <a:r>
              <a:rPr lang="ru-RU" sz="1400" b="1" i="1" dirty="0"/>
              <a:t>Элементы симметрии додекаэдра</a:t>
            </a:r>
            <a:endParaRPr lang="ru-RU" sz="1400" dirty="0"/>
          </a:p>
          <a:p>
            <a:r>
              <a:rPr lang="ru-RU" sz="1400" b="1" i="1" dirty="0"/>
              <a:t>           </a:t>
            </a:r>
            <a:r>
              <a:rPr lang="ru-RU" sz="1400" dirty="0"/>
              <a:t>Додекаэдр имеет центр симметрии и 15 осей симметрии. Каждая из осей проходит через середины противолежащих параллельных ребер.</a:t>
            </a:r>
            <a:r>
              <a:rPr lang="ru-RU" sz="1400" b="1" i="1" dirty="0"/>
              <a:t> </a:t>
            </a:r>
            <a:endParaRPr lang="ru-RU" sz="1400" dirty="0"/>
          </a:p>
          <a:p>
            <a:r>
              <a:rPr lang="ru-RU" sz="1400" b="1" i="1" dirty="0"/>
              <a:t>Додекаэдр имеет 15 плоскостей симметрии. Любая из плоскостей симметрии проходит в каждой грани через вершину и середину противоположного ребра.</a:t>
            </a:r>
          </a:p>
          <a:p>
            <a:endParaRPr lang="ru-RU" sz="14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ataly\Desktop\ГЕОМЕТРИИИИИЯ\5022186548_8ce965d94e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1071546"/>
            <a:ext cx="57864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Правильные многогранники характерны для философии </a:t>
            </a:r>
            <a:r>
              <a:rPr lang="ru-RU" b="1" i="1" u="sng" dirty="0" smtClean="0">
                <a:solidFill>
                  <a:schemeClr val="bg1"/>
                </a:solidFill>
              </a:rPr>
              <a:t>Платона</a:t>
            </a:r>
            <a:r>
              <a:rPr lang="ru-RU" b="1" i="1" dirty="0" smtClean="0">
                <a:solidFill>
                  <a:schemeClr val="bg1"/>
                </a:solidFill>
              </a:rPr>
              <a:t>, в честь которого и получили название «</a:t>
            </a:r>
            <a:r>
              <a:rPr lang="ru-RU" b="1" i="1" dirty="0" err="1" smtClean="0">
                <a:solidFill>
                  <a:schemeClr val="bg1"/>
                </a:solidFill>
              </a:rPr>
              <a:t>платоновы</a:t>
            </a:r>
            <a:r>
              <a:rPr lang="ru-RU" b="1" i="1" dirty="0" smtClean="0">
                <a:solidFill>
                  <a:schemeClr val="bg1"/>
                </a:solidFill>
              </a:rPr>
              <a:t> тела». Платон писал о них в своём трактате </a:t>
            </a:r>
            <a:r>
              <a:rPr lang="ru-RU" b="1" i="1" u="sng" dirty="0" err="1" smtClean="0">
                <a:solidFill>
                  <a:schemeClr val="bg1"/>
                </a:solidFill>
              </a:rPr>
              <a:t>Тимей</a:t>
            </a:r>
            <a:r>
              <a:rPr lang="ru-RU" b="1" i="1" dirty="0" smtClean="0">
                <a:solidFill>
                  <a:schemeClr val="bg1"/>
                </a:solidFill>
              </a:rPr>
              <a:t>(360г до н. э.), где сопоставил каждую из четырёх стихий (землю, воздух, воду и огонь) определённому правильному многограннику.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Nataly\Desktop\ГЕОМЕТРИИИИИЯ\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857232"/>
            <a:ext cx="1942197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292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Тема Office</vt:lpstr>
      <vt:lpstr>Бумажная</vt:lpstr>
      <vt:lpstr>Городская</vt:lpstr>
      <vt:lpstr>Метро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Nataly</dc:creator>
  <cp:lastModifiedBy>Nataly</cp:lastModifiedBy>
  <cp:revision>30</cp:revision>
  <dcterms:created xsi:type="dcterms:W3CDTF">2012-11-22T08:27:21Z</dcterms:created>
  <dcterms:modified xsi:type="dcterms:W3CDTF">2012-11-26T20:28:22Z</dcterms:modified>
</cp:coreProperties>
</file>