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04C4F5B-1AF9-44FD-8C88-788F92585278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CF1ED9-2E77-41D3-93B7-86795E218E3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Презентация на тему: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Пирамида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Гороховой Юлии</a:t>
            </a:r>
          </a:p>
          <a:p>
            <a:r>
              <a:rPr lang="ru-RU" dirty="0" smtClean="0"/>
              <a:t>11 «А» школа 531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5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3420888" y="-819472"/>
            <a:ext cx="3672408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pPr marL="64008" indent="0">
              <a:buNone/>
            </a:pPr>
            <a:r>
              <a:rPr lang="ru-RU" dirty="0" smtClean="0">
                <a:solidFill>
                  <a:srgbClr val="66FFFF"/>
                </a:solidFill>
              </a:rPr>
              <a:t>№2. </a:t>
            </a:r>
            <a:r>
              <a:rPr lang="ru-RU" sz="2400" dirty="0" smtClean="0">
                <a:solidFill>
                  <a:schemeClr val="bg1"/>
                </a:solidFill>
              </a:rPr>
              <a:t>В правильной пирамиде все грани и ребра равны. Рассмотрим </a:t>
            </a:r>
            <a:r>
              <a:rPr lang="en-US" sz="2400" dirty="0" smtClean="0">
                <a:solidFill>
                  <a:schemeClr val="bg1"/>
                </a:solidFill>
              </a:rPr>
              <a:t>OSB:</a:t>
            </a:r>
          </a:p>
          <a:p>
            <a:pPr marL="64008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SB²=SO²+OB²=64+225=289</a:t>
            </a:r>
          </a:p>
          <a:p>
            <a:pPr marL="64008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SB=SA=17</a:t>
            </a:r>
          </a:p>
          <a:p>
            <a:pPr marL="64008" indent="0">
              <a:buNone/>
            </a:pPr>
            <a:r>
              <a:rPr lang="ru-RU" sz="2400" dirty="0" smtClean="0">
                <a:solidFill>
                  <a:srgbClr val="66FFFF"/>
                </a:solidFill>
              </a:rPr>
              <a:t>Ответ:17</a:t>
            </a:r>
            <a:endParaRPr lang="ru-RU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5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035496"/>
            <a:ext cx="8229600" cy="103549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/>
          <a:lstStyle/>
          <a:p>
            <a:pPr marL="64008" indent="0">
              <a:buNone/>
            </a:pPr>
            <a:r>
              <a:rPr lang="ru-RU" dirty="0"/>
              <a:t>  </a:t>
            </a:r>
            <a:r>
              <a:rPr lang="ru-RU" dirty="0">
                <a:solidFill>
                  <a:schemeClr val="accent1"/>
                </a:solidFill>
              </a:rPr>
              <a:t>Пирамида</a:t>
            </a:r>
            <a:r>
              <a:rPr lang="ru-RU" dirty="0"/>
              <a:t> </a:t>
            </a:r>
            <a:r>
              <a:rPr lang="ru-RU" dirty="0">
                <a:solidFill>
                  <a:schemeClr val="bg1"/>
                </a:solidFill>
              </a:rPr>
              <a:t>-</a:t>
            </a:r>
            <a:r>
              <a:rPr lang="ru-RU" dirty="0"/>
              <a:t>  </a:t>
            </a:r>
            <a:r>
              <a:rPr lang="ru-RU" dirty="0">
                <a:solidFill>
                  <a:srgbClr val="FFFF00"/>
                </a:solidFill>
              </a:rPr>
              <a:t>многогранник</a:t>
            </a:r>
            <a:r>
              <a:rPr lang="ru-RU" dirty="0">
                <a:solidFill>
                  <a:schemeClr val="bg1"/>
                </a:solidFill>
              </a:rPr>
              <a:t>, основание которого — </a:t>
            </a:r>
            <a:r>
              <a:rPr lang="ru-RU" dirty="0">
                <a:solidFill>
                  <a:srgbClr val="FFFF00"/>
                </a:solidFill>
              </a:rPr>
              <a:t>многоугольник</a:t>
            </a:r>
            <a:r>
              <a:rPr lang="ru-RU" dirty="0">
                <a:solidFill>
                  <a:schemeClr val="bg1"/>
                </a:solidFill>
              </a:rPr>
              <a:t>, а остальные грани —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треугольники</a:t>
            </a:r>
            <a:r>
              <a:rPr lang="ru-RU" dirty="0">
                <a:solidFill>
                  <a:schemeClr val="bg1"/>
                </a:solidFill>
              </a:rPr>
              <a:t>, имеющие общую </a:t>
            </a:r>
            <a:r>
              <a:rPr lang="ru-RU" dirty="0" smtClean="0">
                <a:solidFill>
                  <a:schemeClr val="bg1"/>
                </a:solidFill>
              </a:rPr>
              <a:t>вершину. </a:t>
            </a:r>
            <a:r>
              <a:rPr lang="ru-RU" dirty="0">
                <a:solidFill>
                  <a:schemeClr val="bg1"/>
                </a:solidFill>
              </a:rPr>
              <a:t>По числу углов основания различают пирамиды треугольные, четырёхугольные и т. д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64008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309461"/>
            <a:ext cx="4968552" cy="351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1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bg1"/>
                </a:solidFill>
              </a:rPr>
              <a:t>Начало </a:t>
            </a:r>
            <a:r>
              <a:rPr lang="ru-RU" dirty="0">
                <a:solidFill>
                  <a:schemeClr val="bg1"/>
                </a:solidFill>
              </a:rPr>
              <a:t>геометрии пирамиды было положено в Древнем Египте и Вавилоне, однако активное развитие получило в Древней Греции. Первый, кто установил, чему равен объем пирамиды, был </a:t>
            </a:r>
            <a:r>
              <a:rPr lang="ru-RU" dirty="0" err="1">
                <a:solidFill>
                  <a:srgbClr val="FF0000"/>
                </a:solidFill>
              </a:rPr>
              <a:t>Демокрит</a:t>
            </a:r>
            <a:r>
              <a:rPr lang="ru-RU" dirty="0"/>
              <a:t> </a:t>
            </a:r>
            <a:r>
              <a:rPr lang="ru-RU" dirty="0" smtClean="0">
                <a:solidFill>
                  <a:schemeClr val="bg1"/>
                </a:solidFill>
              </a:rPr>
              <a:t>,а </a:t>
            </a:r>
            <a:r>
              <a:rPr lang="ru-RU" dirty="0">
                <a:solidFill>
                  <a:schemeClr val="bg1"/>
                </a:solidFill>
              </a:rPr>
              <a:t>доказал </a:t>
            </a:r>
            <a:r>
              <a:rPr lang="ru-RU" dirty="0" err="1">
                <a:solidFill>
                  <a:srgbClr val="FF0000"/>
                </a:solidFill>
              </a:rPr>
              <a:t>Евдокс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Книдский</a:t>
            </a:r>
            <a:r>
              <a:rPr lang="ru-RU" dirty="0"/>
              <a:t>. </a:t>
            </a:r>
            <a:r>
              <a:rPr lang="ru-RU" dirty="0">
                <a:solidFill>
                  <a:schemeClr val="bg1"/>
                </a:solidFill>
              </a:rPr>
              <a:t>Древнегреческий математик </a:t>
            </a:r>
            <a:r>
              <a:rPr lang="ru-RU" dirty="0">
                <a:solidFill>
                  <a:srgbClr val="FF0000"/>
                </a:solidFill>
              </a:rPr>
              <a:t>Евклид </a:t>
            </a:r>
            <a:r>
              <a:rPr lang="ru-RU" dirty="0">
                <a:solidFill>
                  <a:schemeClr val="bg1"/>
                </a:solidFill>
              </a:rPr>
              <a:t>систематизировал знания о пирамиде в XII томе своих «Начал», а также вывел первое определение пирамиды: телесная фигура, ограниченная плоскостями, которые от одной плоскости сходятся в одной точке.</a:t>
            </a:r>
          </a:p>
        </p:txBody>
      </p:sp>
    </p:spTree>
    <p:extLst>
      <p:ext uri="{BB962C8B-B14F-4D97-AF65-F5344CB8AC3E}">
        <p14:creationId xmlns:p14="http://schemas.microsoft.com/office/powerpoint/2010/main" val="16156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/>
          <a:lstStyle/>
          <a:p>
            <a:r>
              <a:rPr lang="ru-RU" dirty="0" smtClean="0"/>
              <a:t>Элементы пирамиды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ru-RU" dirty="0">
                <a:solidFill>
                  <a:srgbClr val="FFFF00"/>
                </a:solidFill>
              </a:rPr>
              <a:t>•</a:t>
            </a:r>
            <a:r>
              <a:rPr lang="ru-RU" sz="2400" dirty="0">
                <a:solidFill>
                  <a:srgbClr val="FFFF00"/>
                </a:solidFill>
              </a:rPr>
              <a:t>апофема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bg1"/>
                </a:solidFill>
              </a:rPr>
              <a:t>— высота боковой грани правильной пирамиды, проведенная из ее </a:t>
            </a:r>
            <a:r>
              <a:rPr lang="ru-RU" sz="2400" dirty="0" smtClean="0">
                <a:solidFill>
                  <a:schemeClr val="bg1"/>
                </a:solidFill>
              </a:rPr>
              <a:t>вершины.</a:t>
            </a:r>
          </a:p>
          <a:p>
            <a:pPr marL="64008" indent="0">
              <a:buNone/>
            </a:pPr>
            <a:r>
              <a:rPr lang="ru-RU" sz="2400" dirty="0">
                <a:solidFill>
                  <a:srgbClr val="92D050"/>
                </a:solidFill>
              </a:rPr>
              <a:t>•боковые грани </a:t>
            </a:r>
            <a:r>
              <a:rPr lang="ru-RU" sz="2400" dirty="0">
                <a:solidFill>
                  <a:schemeClr val="bg1"/>
                </a:solidFill>
              </a:rPr>
              <a:t>— треугольники, сходящиеся в вершине пирамиды</a:t>
            </a:r>
            <a:r>
              <a:rPr lang="ru-RU" sz="2400" dirty="0" smtClean="0">
                <a:solidFill>
                  <a:schemeClr val="bg1"/>
                </a:solidFill>
              </a:rPr>
              <a:t>;</a:t>
            </a:r>
          </a:p>
          <a:p>
            <a:pPr marL="64008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•боковые </a:t>
            </a:r>
            <a:r>
              <a:rPr lang="ru-RU" sz="2400" dirty="0">
                <a:solidFill>
                  <a:srgbClr val="00B050"/>
                </a:solidFill>
              </a:rPr>
              <a:t>ребра </a:t>
            </a:r>
            <a:r>
              <a:rPr lang="ru-RU" sz="2400" dirty="0">
                <a:solidFill>
                  <a:schemeClr val="bg1"/>
                </a:solidFill>
              </a:rPr>
              <a:t>— общие стороны боковых граней;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ru-RU" sz="2400" dirty="0" smtClean="0">
                <a:solidFill>
                  <a:srgbClr val="00B0F0"/>
                </a:solidFill>
              </a:rPr>
              <a:t>•вершина </a:t>
            </a:r>
            <a:r>
              <a:rPr lang="ru-RU" sz="2400" dirty="0">
                <a:solidFill>
                  <a:srgbClr val="00B0F0"/>
                </a:solidFill>
              </a:rPr>
              <a:t>пирамиды </a:t>
            </a:r>
            <a:r>
              <a:rPr lang="ru-RU" sz="2400" dirty="0">
                <a:solidFill>
                  <a:schemeClr val="bg1"/>
                </a:solidFill>
              </a:rPr>
              <a:t>— точка, соединяющая боковые </a:t>
            </a:r>
            <a:r>
              <a:rPr lang="ru-RU" sz="2400" dirty="0" smtClean="0">
                <a:solidFill>
                  <a:schemeClr val="bg1"/>
                </a:solidFill>
              </a:rPr>
              <a:t>рёбра </a:t>
            </a:r>
            <a:r>
              <a:rPr lang="ru-RU" sz="2400" dirty="0">
                <a:solidFill>
                  <a:schemeClr val="bg1"/>
                </a:solidFill>
              </a:rPr>
              <a:t>и не лежащая в плоскости основания</a:t>
            </a:r>
            <a:r>
              <a:rPr lang="ru-RU" sz="2400" dirty="0" smtClean="0">
                <a:solidFill>
                  <a:schemeClr val="bg1"/>
                </a:solidFill>
              </a:rPr>
              <a:t>;</a:t>
            </a:r>
          </a:p>
          <a:p>
            <a:pPr marL="64008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•высота </a:t>
            </a:r>
            <a:r>
              <a:rPr lang="ru-RU" sz="2400" dirty="0">
                <a:solidFill>
                  <a:schemeClr val="bg1"/>
                </a:solidFill>
              </a:rPr>
              <a:t>— отрезок перпендикуляра, проведённого через вершину пирамиды к плоскости её основания (концами этого отрезка являются вершина пирамиды и основание перпендикуляра</a:t>
            </a:r>
            <a:r>
              <a:rPr lang="ru-RU" sz="2400" dirty="0" smtClean="0">
                <a:solidFill>
                  <a:schemeClr val="bg1"/>
                </a:solidFill>
              </a:rPr>
              <a:t>);</a:t>
            </a:r>
          </a:p>
          <a:p>
            <a:pPr marL="64008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•диагональное </a:t>
            </a:r>
            <a:r>
              <a:rPr lang="ru-RU" sz="2400" dirty="0">
                <a:solidFill>
                  <a:srgbClr val="002060"/>
                </a:solidFill>
              </a:rPr>
              <a:t>сечение пирамиды </a:t>
            </a:r>
            <a:r>
              <a:rPr lang="ru-RU" sz="2400" dirty="0">
                <a:solidFill>
                  <a:schemeClr val="bg1"/>
                </a:solidFill>
              </a:rPr>
              <a:t>— сечение пирамиды, проходящее через вершину и диагональ основания</a:t>
            </a:r>
            <a:r>
              <a:rPr lang="ru-RU" sz="2400" dirty="0" smtClean="0">
                <a:solidFill>
                  <a:schemeClr val="bg1"/>
                </a:solidFill>
              </a:rPr>
              <a:t>;</a:t>
            </a:r>
          </a:p>
          <a:p>
            <a:pPr marL="64008" indent="0"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•основание </a:t>
            </a:r>
            <a:r>
              <a:rPr lang="ru-RU" sz="2400" dirty="0">
                <a:solidFill>
                  <a:schemeClr val="bg1"/>
                </a:solidFill>
              </a:rPr>
              <a:t>— многоугольник, которому не принадлежит вершина пирамиды.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64008" indent="0"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5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/>
          <a:lstStyle/>
          <a:p>
            <a:r>
              <a:rPr lang="ru-RU" dirty="0" smtClean="0"/>
              <a:t>Свойства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ru-RU" sz="2800" i="1" dirty="0">
                <a:solidFill>
                  <a:srgbClr val="92D050"/>
                </a:solidFill>
              </a:rPr>
              <a:t>Если все боковые ребра равны, то</a:t>
            </a:r>
            <a:r>
              <a:rPr lang="ru-RU" sz="2800" i="1" dirty="0" smtClean="0">
                <a:solidFill>
                  <a:srgbClr val="92D050"/>
                </a:solidFill>
              </a:rPr>
              <a:t>:</a:t>
            </a:r>
          </a:p>
          <a:p>
            <a:pPr marL="64008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•около </a:t>
            </a:r>
            <a:r>
              <a:rPr lang="ru-RU" sz="2000" dirty="0">
                <a:solidFill>
                  <a:schemeClr val="bg1"/>
                </a:solidFill>
              </a:rPr>
              <a:t>основания пирамиды можно описать окружность, причём вершина пирамиды проецируется в её центр;</a:t>
            </a:r>
          </a:p>
          <a:p>
            <a:pPr marL="64008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•боковые </a:t>
            </a:r>
            <a:r>
              <a:rPr lang="ru-RU" sz="2000" dirty="0">
                <a:solidFill>
                  <a:schemeClr val="bg1"/>
                </a:solidFill>
              </a:rPr>
              <a:t>ребра образуют с плоскостью основания равные углы.</a:t>
            </a:r>
          </a:p>
          <a:p>
            <a:pPr marL="64008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•также </a:t>
            </a:r>
            <a:r>
              <a:rPr lang="ru-RU" sz="2000" dirty="0">
                <a:solidFill>
                  <a:schemeClr val="bg1"/>
                </a:solidFill>
              </a:rPr>
              <a:t>верно и обратное, то есть если боковые ребра образуют с плоскостью основания равные углы или если около основания пирамиды можно описать окружность, причём вершина пирамиды проецируется в её центр, то все боковые ребра пирамиды равны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 marL="64008" indent="0">
              <a:buNone/>
            </a:pPr>
            <a:r>
              <a:rPr lang="ru-RU" sz="2800" i="1" dirty="0">
                <a:solidFill>
                  <a:srgbClr val="92D050"/>
                </a:solidFill>
              </a:rPr>
              <a:t>Если боковые грани наклонены к плоскости основания под одним углом, то</a:t>
            </a:r>
            <a:r>
              <a:rPr lang="ru-RU" sz="2800" i="1" dirty="0" smtClean="0">
                <a:solidFill>
                  <a:srgbClr val="92D050"/>
                </a:solidFill>
              </a:rPr>
              <a:t>:</a:t>
            </a:r>
          </a:p>
          <a:p>
            <a:pPr marL="64008" indent="0">
              <a:buNone/>
            </a:pPr>
            <a:r>
              <a:rPr lang="ru-RU" sz="2100" dirty="0" smtClean="0">
                <a:solidFill>
                  <a:schemeClr val="bg1"/>
                </a:solidFill>
              </a:rPr>
              <a:t>•в </a:t>
            </a:r>
            <a:r>
              <a:rPr lang="ru-RU" sz="2100" dirty="0">
                <a:solidFill>
                  <a:schemeClr val="bg1"/>
                </a:solidFill>
              </a:rPr>
              <a:t>основание пирамиды можно вписать окружность, причём вершина пирамиды проецируется в её центр;</a:t>
            </a:r>
          </a:p>
          <a:p>
            <a:pPr marL="64008" indent="0">
              <a:buNone/>
            </a:pPr>
            <a:r>
              <a:rPr lang="ru-RU" sz="2100" dirty="0" smtClean="0">
                <a:solidFill>
                  <a:schemeClr val="bg1"/>
                </a:solidFill>
              </a:rPr>
              <a:t>•высоты </a:t>
            </a:r>
            <a:r>
              <a:rPr lang="ru-RU" sz="2100" dirty="0">
                <a:solidFill>
                  <a:schemeClr val="bg1"/>
                </a:solidFill>
              </a:rPr>
              <a:t>боковых граней равны;</a:t>
            </a:r>
          </a:p>
          <a:p>
            <a:pPr marL="64008" indent="0">
              <a:buNone/>
            </a:pPr>
            <a:r>
              <a:rPr lang="ru-RU" sz="2100" dirty="0" smtClean="0">
                <a:solidFill>
                  <a:schemeClr val="bg1"/>
                </a:solidFill>
              </a:rPr>
              <a:t>•площадь </a:t>
            </a:r>
            <a:r>
              <a:rPr lang="ru-RU" sz="2100" dirty="0">
                <a:solidFill>
                  <a:schemeClr val="bg1"/>
                </a:solidFill>
              </a:rPr>
              <a:t>боковой поверхности равна половине произведения периметра основания на высоту боковой грани.</a:t>
            </a:r>
          </a:p>
        </p:txBody>
      </p:sp>
    </p:spTree>
    <p:extLst>
      <p:ext uri="{BB962C8B-B14F-4D97-AF65-F5344CB8AC3E}">
        <p14:creationId xmlns:p14="http://schemas.microsoft.com/office/powerpoint/2010/main" val="133536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ru-RU" dirty="0" smtClean="0"/>
              <a:t>Формулы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14040"/>
              </a:xfrm>
            </p:spPr>
            <p:txBody>
              <a:bodyPr>
                <a:normAutofit fontScale="92500" lnSpcReduction="10000"/>
              </a:bodyPr>
              <a:lstStyle/>
              <a:p>
                <a:pPr marL="64008" indent="0">
                  <a:buNone/>
                </a:pPr>
                <a:r>
                  <a:rPr lang="ru-RU" sz="2400" dirty="0" smtClean="0">
                    <a:solidFill>
                      <a:srgbClr val="FFFF00"/>
                    </a:solidFill>
                  </a:rPr>
                  <a:t>•Объём </a:t>
                </a:r>
                <a:r>
                  <a:rPr lang="ru-RU" sz="2400" dirty="0">
                    <a:solidFill>
                      <a:srgbClr val="FFFF00"/>
                    </a:solidFill>
                  </a:rPr>
                  <a:t>пирамиды </a:t>
                </a:r>
                <a:r>
                  <a:rPr lang="ru-RU" sz="2400" dirty="0">
                    <a:solidFill>
                      <a:schemeClr val="bg1"/>
                    </a:solidFill>
                  </a:rPr>
                  <a:t>может быть вычислен по формуле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:</a:t>
                </a:r>
              </a:p>
              <a:p>
                <a:pPr marL="64008" indent="0">
                  <a:buNone/>
                </a:pPr>
                <a:r>
                  <a:rPr lang="en-US" sz="2800" dirty="0" smtClean="0">
                    <a:solidFill>
                      <a:srgbClr val="FFFF00"/>
                    </a:solidFill>
                  </a:rPr>
                  <a:t>                  </a:t>
                </a:r>
                <a:r>
                  <a:rPr lang="en-US" sz="3200" dirty="0" smtClean="0">
                    <a:solidFill>
                      <a:srgbClr val="FFFF00"/>
                    </a:solidFill>
                  </a:rPr>
                  <a:t>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FF00"/>
                    </a:solidFill>
                  </a:rPr>
                  <a:t>Sh</a:t>
                </a:r>
              </a:p>
              <a:p>
                <a:pPr marL="64008" indent="0">
                  <a:buNone/>
                </a:pPr>
                <a:r>
                  <a:rPr lang="ru-RU" sz="2400" dirty="0" smtClean="0">
                    <a:solidFill>
                      <a:srgbClr val="FFC000"/>
                    </a:solidFill>
                  </a:rPr>
                  <a:t>•Боковая </a:t>
                </a:r>
                <a:r>
                  <a:rPr lang="ru-RU" sz="2400" dirty="0">
                    <a:solidFill>
                      <a:srgbClr val="FFC000"/>
                    </a:solidFill>
                  </a:rPr>
                  <a:t>поверхность</a:t>
                </a:r>
                <a:r>
                  <a:rPr lang="ru-RU" sz="2400" dirty="0">
                    <a:solidFill>
                      <a:srgbClr val="FFFF00"/>
                    </a:solidFill>
                  </a:rPr>
                  <a:t> </a:t>
                </a:r>
                <a:r>
                  <a:rPr lang="ru-RU" sz="2400" dirty="0">
                    <a:solidFill>
                      <a:schemeClr val="bg1"/>
                    </a:solidFill>
                  </a:rPr>
                  <a:t>— это сумма площадей боковых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граней.</a:t>
                </a:r>
              </a:p>
              <a:p>
                <a:pPr marL="64008" indent="0">
                  <a:buNone/>
                </a:pPr>
                <a:r>
                  <a:rPr lang="ru-RU" sz="2400" dirty="0" smtClean="0">
                    <a:solidFill>
                      <a:srgbClr val="FF0000"/>
                    </a:solidFill>
                  </a:rPr>
                  <a:t>•Полная </a:t>
                </a:r>
                <a:r>
                  <a:rPr lang="ru-RU" sz="2400" dirty="0">
                    <a:solidFill>
                      <a:srgbClr val="FF0000"/>
                    </a:solidFill>
                  </a:rPr>
                  <a:t>поверхность </a:t>
                </a:r>
                <a:r>
                  <a:rPr lang="ru-RU" sz="2400" dirty="0">
                    <a:solidFill>
                      <a:schemeClr val="bg1"/>
                    </a:solidFill>
                  </a:rPr>
                  <a:t>— это сумма боковой поверхности и площади основания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:</a:t>
                </a:r>
              </a:p>
              <a:p>
                <a:pPr marL="64008" indent="0">
                  <a:buNone/>
                </a:pPr>
                <a:r>
                  <a:rPr lang="ru-RU" sz="3200" dirty="0" smtClean="0">
                    <a:solidFill>
                      <a:srgbClr val="FF0000"/>
                    </a:solidFill>
                  </a:rPr>
                  <a:t>          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S</a:t>
                </a:r>
                <a:r>
                  <a:rPr lang="ru-RU" sz="2400" dirty="0" err="1" smtClean="0">
                    <a:solidFill>
                      <a:srgbClr val="FF0000"/>
                    </a:solidFill>
                  </a:rPr>
                  <a:t>полн</a:t>
                </a:r>
                <a:r>
                  <a:rPr lang="ru-RU" sz="3200" dirty="0" smtClean="0">
                    <a:solidFill>
                      <a:srgbClr val="FF0000"/>
                    </a:solidFill>
                  </a:rPr>
                  <a:t>=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S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бок</a:t>
                </a:r>
                <a:r>
                  <a:rPr lang="ru-RU" sz="3200" dirty="0" smtClean="0">
                    <a:solidFill>
                      <a:srgbClr val="FF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S</a:t>
                </a:r>
                <a:r>
                  <a:rPr lang="ru-RU" sz="2400" dirty="0" err="1" smtClean="0">
                    <a:solidFill>
                      <a:srgbClr val="FF0000"/>
                    </a:solidFill>
                  </a:rPr>
                  <a:t>осн</a:t>
                </a:r>
                <a:endParaRPr lang="ru-RU" sz="2400" dirty="0" smtClean="0">
                  <a:solidFill>
                    <a:srgbClr val="FF0000"/>
                  </a:solidFill>
                </a:endParaRPr>
              </a:p>
              <a:p>
                <a:pPr marL="64008" indent="0">
                  <a:buNone/>
                </a:pPr>
                <a:r>
                  <a:rPr lang="ru-RU" sz="2400" dirty="0" smtClean="0">
                    <a:solidFill>
                      <a:schemeClr val="bg1"/>
                    </a:solidFill>
                  </a:rPr>
                  <a:t>•Для </a:t>
                </a:r>
                <a:r>
                  <a:rPr lang="ru-RU" sz="2400" dirty="0">
                    <a:solidFill>
                      <a:schemeClr val="bg1"/>
                    </a:solidFill>
                  </a:rPr>
                  <a:t>нахождения </a:t>
                </a:r>
                <a:r>
                  <a:rPr lang="ru-RU" sz="2400" dirty="0">
                    <a:solidFill>
                      <a:srgbClr val="00B050"/>
                    </a:solidFill>
                  </a:rPr>
                  <a:t>боковой поверхности в правильной пирамиде</a:t>
                </a:r>
                <a:r>
                  <a:rPr lang="ru-RU" sz="2400" dirty="0">
                    <a:solidFill>
                      <a:schemeClr val="bg1"/>
                    </a:solidFill>
                  </a:rPr>
                  <a:t> можно использовать формулы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:</a:t>
                </a:r>
              </a:p>
              <a:p>
                <a:pPr marL="64008" indent="0">
                  <a:buNone/>
                </a:pPr>
                <a:r>
                  <a:rPr lang="en-US" sz="3500" dirty="0" smtClean="0">
                    <a:solidFill>
                      <a:schemeClr val="bg1"/>
                    </a:solidFill>
                  </a:rPr>
                  <a:t>         </a:t>
                </a:r>
                <a:r>
                  <a:rPr lang="en-US" sz="3500" dirty="0" smtClean="0">
                    <a:solidFill>
                      <a:srgbClr val="00B050"/>
                    </a:solidFill>
                  </a:rPr>
                  <a:t>S</a:t>
                </a:r>
                <a:r>
                  <a:rPr lang="ru-RU" sz="2600" dirty="0" smtClean="0">
                    <a:solidFill>
                      <a:srgbClr val="00B050"/>
                    </a:solidFill>
                  </a:rPr>
                  <a:t>бок</a:t>
                </a:r>
                <a:r>
                  <a:rPr lang="ru-RU" sz="3500" dirty="0" smtClean="0">
                    <a:solidFill>
                      <a:srgbClr val="00B05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50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5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5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500" dirty="0" smtClean="0">
                    <a:solidFill>
                      <a:srgbClr val="00B050"/>
                    </a:solidFill>
                  </a:rPr>
                  <a:t> Pa=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50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35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500" dirty="0" smtClean="0">
                    <a:solidFill>
                      <a:srgbClr val="00B050"/>
                    </a:solidFill>
                  </a:rPr>
                  <a:t> b² sin</a:t>
                </a:r>
              </a:p>
              <a:p>
                <a:pPr marL="64008" indent="0">
                  <a:buNone/>
                </a:pPr>
                <a:r>
                  <a:rPr lang="ru-RU" sz="2600" dirty="0" smtClean="0">
                    <a:solidFill>
                      <a:srgbClr val="00B050"/>
                    </a:solidFill>
                  </a:rPr>
                  <a:t>где </a:t>
                </a:r>
                <a:r>
                  <a:rPr lang="en-US" sz="2600" dirty="0">
                    <a:solidFill>
                      <a:srgbClr val="00B050"/>
                    </a:solidFill>
                  </a:rPr>
                  <a:t>a</a:t>
                </a:r>
                <a:r>
                  <a:rPr lang="ru-RU" sz="26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600" dirty="0">
                    <a:solidFill>
                      <a:schemeClr val="bg1"/>
                    </a:solidFill>
                  </a:rPr>
                  <a:t>— апофема ,</a:t>
                </a:r>
                <a:r>
                  <a:rPr lang="ru-RU" sz="2600" dirty="0">
                    <a:solidFill>
                      <a:srgbClr val="00B050"/>
                    </a:solidFill>
                  </a:rPr>
                  <a:t>  </a:t>
                </a:r>
                <a:r>
                  <a:rPr lang="en-US" sz="2600" dirty="0" smtClean="0">
                    <a:solidFill>
                      <a:srgbClr val="00B050"/>
                    </a:solidFill>
                  </a:rPr>
                  <a:t>P</a:t>
                </a:r>
                <a:r>
                  <a:rPr lang="ru-RU" sz="2600" dirty="0" smtClean="0">
                    <a:solidFill>
                      <a:schemeClr val="bg1"/>
                    </a:solidFill>
                  </a:rPr>
                  <a:t>— </a:t>
                </a:r>
                <a:r>
                  <a:rPr lang="ru-RU" sz="2600" dirty="0">
                    <a:solidFill>
                      <a:schemeClr val="bg1"/>
                    </a:solidFill>
                  </a:rPr>
                  <a:t>периметр основания</a:t>
                </a:r>
                <a:r>
                  <a:rPr lang="ru-RU" sz="2600" dirty="0">
                    <a:solidFill>
                      <a:srgbClr val="00B050"/>
                    </a:solidFill>
                  </a:rPr>
                  <a:t>,  </a:t>
                </a:r>
                <a:r>
                  <a:rPr lang="en-US" sz="2600" dirty="0" smtClean="0">
                    <a:solidFill>
                      <a:srgbClr val="00B050"/>
                    </a:solidFill>
                  </a:rPr>
                  <a:t>n</a:t>
                </a:r>
                <a:r>
                  <a:rPr lang="ru-RU" sz="2600" dirty="0" smtClean="0">
                    <a:solidFill>
                      <a:schemeClr val="bg1"/>
                    </a:solidFill>
                  </a:rPr>
                  <a:t>— </a:t>
                </a:r>
                <a:r>
                  <a:rPr lang="ru-RU" sz="2600" dirty="0">
                    <a:solidFill>
                      <a:schemeClr val="bg1"/>
                    </a:solidFill>
                  </a:rPr>
                  <a:t>число сторон основания,</a:t>
                </a:r>
                <a:r>
                  <a:rPr lang="ru-RU" sz="2600" dirty="0">
                    <a:solidFill>
                      <a:srgbClr val="00B050"/>
                    </a:solidFill>
                  </a:rPr>
                  <a:t>  </a:t>
                </a:r>
                <a:r>
                  <a:rPr lang="en-US" sz="2600" dirty="0" smtClean="0">
                    <a:solidFill>
                      <a:srgbClr val="00B050"/>
                    </a:solidFill>
                  </a:rPr>
                  <a:t>b</a:t>
                </a:r>
                <a:r>
                  <a:rPr lang="ru-RU" sz="2600" dirty="0" smtClean="0">
                    <a:solidFill>
                      <a:schemeClr val="bg1"/>
                    </a:solidFill>
                  </a:rPr>
                  <a:t>— </a:t>
                </a:r>
                <a:r>
                  <a:rPr lang="ru-RU" sz="2600" dirty="0">
                    <a:solidFill>
                      <a:schemeClr val="bg1"/>
                    </a:solidFill>
                  </a:rPr>
                  <a:t>боковое </a:t>
                </a:r>
                <a:r>
                  <a:rPr lang="ru-RU" sz="2600" dirty="0" smtClean="0">
                    <a:solidFill>
                      <a:schemeClr val="bg1"/>
                    </a:solidFill>
                  </a:rPr>
                  <a:t>ребро.</a:t>
                </a:r>
                <a:endParaRPr lang="en-US" sz="2600" dirty="0" smtClean="0">
                  <a:solidFill>
                    <a:schemeClr val="bg1"/>
                  </a:solidFill>
                </a:endParaRPr>
              </a:p>
              <a:p>
                <a:pPr marL="64008" indent="0">
                  <a:buNone/>
                </a:pPr>
                <a:endParaRPr lang="en-US" sz="3500" dirty="0" smtClean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14040"/>
              </a:xfrm>
              <a:blipFill rotWithShape="1">
                <a:blip r:embed="rId2"/>
                <a:stretch>
                  <a:fillRect l="-296" t="-1430" r="-889" b="-2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8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865191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000" dirty="0">
                <a:solidFill>
                  <a:srgbClr val="00B0F0"/>
                </a:solidFill>
              </a:rPr>
              <a:t>Пирамида </a:t>
            </a:r>
            <a:r>
              <a:rPr lang="ru-RU" sz="2000" dirty="0" smtClean="0">
                <a:solidFill>
                  <a:srgbClr val="00B0F0"/>
                </a:solidFill>
              </a:rPr>
              <a:t>называется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правильной</a:t>
            </a:r>
            <a:r>
              <a:rPr lang="ru-RU" sz="2000" dirty="0">
                <a:solidFill>
                  <a:srgbClr val="00B0F0"/>
                </a:solidFill>
              </a:rPr>
              <a:t>, 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F0"/>
                </a:solidFill>
              </a:rPr>
              <a:t>если </a:t>
            </a:r>
            <a:r>
              <a:rPr lang="ru-RU" sz="2000" dirty="0">
                <a:solidFill>
                  <a:srgbClr val="00B0F0"/>
                </a:solidFill>
              </a:rPr>
              <a:t>основанием её является 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F0"/>
                </a:solidFill>
              </a:rPr>
              <a:t>правильный </a:t>
            </a:r>
            <a:r>
              <a:rPr lang="ru-RU" sz="2000" dirty="0">
                <a:solidFill>
                  <a:srgbClr val="00B0F0"/>
                </a:solidFill>
              </a:rPr>
              <a:t>многоугольник, 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F0"/>
                </a:solidFill>
              </a:rPr>
              <a:t>а </a:t>
            </a:r>
            <a:r>
              <a:rPr lang="ru-RU" sz="2000" dirty="0">
                <a:solidFill>
                  <a:srgbClr val="00B0F0"/>
                </a:solidFill>
              </a:rPr>
              <a:t>вершина проецируется в центр 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F0"/>
                </a:solidFill>
              </a:rPr>
              <a:t>основания.</a:t>
            </a:r>
          </a:p>
          <a:p>
            <a:pPr marL="64008" indent="0">
              <a:buNone/>
            </a:pPr>
            <a:r>
              <a:rPr lang="ru-RU" sz="2000" dirty="0">
                <a:solidFill>
                  <a:srgbClr val="00B050"/>
                </a:solidFill>
              </a:rPr>
              <a:t>Пирамида называется </a:t>
            </a:r>
            <a:r>
              <a:rPr lang="ru-RU" sz="2000" dirty="0">
                <a:solidFill>
                  <a:srgbClr val="FFFF00"/>
                </a:solidFill>
              </a:rPr>
              <a:t>прямоугольной</a:t>
            </a:r>
            <a:r>
              <a:rPr lang="ru-RU" sz="2000" dirty="0">
                <a:solidFill>
                  <a:srgbClr val="00B050"/>
                </a:solidFill>
              </a:rPr>
              <a:t>, </a:t>
            </a:r>
            <a:endParaRPr lang="ru-RU" sz="2000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если </a:t>
            </a:r>
            <a:r>
              <a:rPr lang="ru-RU" sz="2000" dirty="0">
                <a:solidFill>
                  <a:srgbClr val="00B050"/>
                </a:solidFill>
              </a:rPr>
              <a:t>одно из боковых рёбер пирамиды </a:t>
            </a:r>
            <a:endParaRPr lang="ru-RU" sz="2000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перпендикулярно </a:t>
            </a:r>
            <a:r>
              <a:rPr lang="ru-RU" sz="2000" dirty="0">
                <a:solidFill>
                  <a:srgbClr val="00B050"/>
                </a:solidFill>
              </a:rPr>
              <a:t>основанию. В данном </a:t>
            </a:r>
            <a:endParaRPr lang="ru-RU" sz="2000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случае</a:t>
            </a:r>
            <a:r>
              <a:rPr lang="ru-RU" sz="2000" dirty="0">
                <a:solidFill>
                  <a:srgbClr val="00B050"/>
                </a:solidFill>
              </a:rPr>
              <a:t>, это ребро и является высотой </a:t>
            </a:r>
            <a:endParaRPr lang="ru-RU" sz="2000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пирамиды</a:t>
            </a:r>
            <a:r>
              <a:rPr lang="ru-RU" sz="2000" dirty="0">
                <a:solidFill>
                  <a:srgbClr val="00B050"/>
                </a:solidFill>
              </a:rPr>
              <a:t>.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ru-RU" sz="2000" dirty="0">
                <a:solidFill>
                  <a:srgbClr val="FFFF00"/>
                </a:solidFill>
              </a:rPr>
              <a:t>Усечённой</a:t>
            </a:r>
            <a:r>
              <a:rPr lang="ru-RU" sz="2000" dirty="0">
                <a:solidFill>
                  <a:srgbClr val="FF0000"/>
                </a:solidFill>
              </a:rPr>
              <a:t> пирамидой называется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многогранник</a:t>
            </a:r>
            <a:r>
              <a:rPr lang="ru-RU" sz="2000" dirty="0">
                <a:solidFill>
                  <a:srgbClr val="FF0000"/>
                </a:solidFill>
              </a:rPr>
              <a:t>, заключённый между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основанием </a:t>
            </a:r>
            <a:r>
              <a:rPr lang="ru-RU" sz="2000" dirty="0">
                <a:solidFill>
                  <a:srgbClr val="FF0000"/>
                </a:solidFill>
              </a:rPr>
              <a:t>пирамиды и секущей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плоскостью</a:t>
            </a:r>
            <a:r>
              <a:rPr lang="ru-RU" sz="2000" dirty="0">
                <a:solidFill>
                  <a:srgbClr val="FF0000"/>
                </a:solidFill>
              </a:rPr>
              <a:t>, параллельной её основанию.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60649"/>
            <a:ext cx="1664220" cy="21602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225" y="2708920"/>
            <a:ext cx="1819275" cy="16097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529" y="4653136"/>
            <a:ext cx="196114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pPr marL="64008" indent="0">
              <a:buNone/>
            </a:pPr>
            <a:r>
              <a:rPr lang="ru-RU" dirty="0">
                <a:solidFill>
                  <a:srgbClr val="66FFFF"/>
                </a:solidFill>
              </a:rPr>
              <a:t>№</a:t>
            </a:r>
            <a:r>
              <a:rPr lang="ru-RU" sz="3200" dirty="0" smtClean="0">
                <a:solidFill>
                  <a:srgbClr val="66FFFF"/>
                </a:solidFill>
              </a:rPr>
              <a:t>1 </a:t>
            </a:r>
            <a:r>
              <a:rPr lang="ru-RU" sz="2400" dirty="0" smtClean="0">
                <a:solidFill>
                  <a:schemeClr val="bg1"/>
                </a:solidFill>
              </a:rPr>
              <a:t>В </a:t>
            </a:r>
            <a:r>
              <a:rPr lang="ru-RU" sz="2400" dirty="0">
                <a:solidFill>
                  <a:schemeClr val="bg1"/>
                </a:solidFill>
              </a:rPr>
              <a:t>правильной усеченной четырехугольной пирамиде высота равна 2, а стороны оснований равны 3 и 5. Найдите диагональ усеченной пирамиды.</a:t>
            </a:r>
          </a:p>
          <a:p>
            <a:pPr marL="64008" indent="0">
              <a:buNone/>
            </a:pPr>
            <a:r>
              <a:rPr lang="ru-RU" dirty="0" smtClean="0">
                <a:solidFill>
                  <a:srgbClr val="66FFFF"/>
                </a:solidFill>
              </a:rPr>
              <a:t>№2 </a:t>
            </a:r>
            <a:r>
              <a:rPr lang="ru-RU" sz="2400" dirty="0" smtClean="0">
                <a:solidFill>
                  <a:schemeClr val="bg1"/>
                </a:solidFill>
              </a:rPr>
              <a:t>в правильной четырехугольной пирамиде точка О- центр основания, </a:t>
            </a:r>
            <a:r>
              <a:rPr lang="en-US" sz="2400" dirty="0" smtClean="0">
                <a:solidFill>
                  <a:schemeClr val="bg1"/>
                </a:solidFill>
              </a:rPr>
              <a:t>SO</a:t>
            </a:r>
            <a:r>
              <a:rPr lang="ru-RU" sz="2400" dirty="0" smtClean="0">
                <a:solidFill>
                  <a:schemeClr val="bg1"/>
                </a:solidFill>
              </a:rPr>
              <a:t>=8, </a:t>
            </a:r>
            <a:r>
              <a:rPr lang="en-US" sz="2400" dirty="0" smtClean="0">
                <a:solidFill>
                  <a:schemeClr val="bg1"/>
                </a:solidFill>
              </a:rPr>
              <a:t>BD=30.</a:t>
            </a:r>
            <a:r>
              <a:rPr lang="ru-RU" sz="2400" dirty="0" smtClean="0">
                <a:solidFill>
                  <a:schemeClr val="bg1"/>
                </a:solidFill>
              </a:rPr>
              <a:t>Найдите боковой ребро </a:t>
            </a:r>
            <a:r>
              <a:rPr lang="en-US" sz="2400" dirty="0" smtClean="0">
                <a:solidFill>
                  <a:schemeClr val="bg1"/>
                </a:solidFill>
              </a:rPr>
              <a:t>SA.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95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5042032"/>
              </a:xfrm>
            </p:spPr>
            <p:txBody>
              <a:bodyPr>
                <a:normAutofit lnSpcReduction="10000"/>
              </a:bodyPr>
              <a:lstStyle/>
              <a:p>
                <a:pPr marL="64008" indent="0">
                  <a:buNone/>
                </a:pPr>
                <a:r>
                  <a:rPr lang="ru-RU" dirty="0" smtClean="0">
                    <a:solidFill>
                      <a:srgbClr val="66FFFF"/>
                    </a:solidFill>
                  </a:rPr>
                  <a:t>№1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Проведем </a:t>
                </a:r>
                <a:r>
                  <a:rPr lang="ru-RU" sz="2000" dirty="0">
                    <a:solidFill>
                      <a:schemeClr val="bg1"/>
                    </a:solidFill>
                  </a:rPr>
                  <a:t>сечение через противоположные боковые ребра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AА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и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CC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данной усеченной пирамиды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ABCDА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err="1" smtClean="0">
                    <a:solidFill>
                      <a:schemeClr val="bg1"/>
                    </a:solidFill>
                  </a:rPr>
                  <a:t>ВıC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D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с основаниями ABCD и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B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C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D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(AB </a:t>
                </a:r>
                <a:r>
                  <a:rPr lang="ru-RU" sz="2000" dirty="0">
                    <a:solidFill>
                      <a:schemeClr val="bg1"/>
                    </a:solidFill>
                  </a:rPr>
                  <a:t>= 5,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B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= 3). Пусть O и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O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- центры оснований ABCD и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B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C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D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соответственно</a:t>
                </a:r>
                <a:r>
                  <a:rPr lang="ru-RU" sz="2000" dirty="0">
                    <a:solidFill>
                      <a:schemeClr val="bg1"/>
                    </a:solidFill>
                  </a:rPr>
                  <a:t>. Секущая плоскость проходит через высоту OO1 усеченной пирамиды. В сечении получим равнобедренную трапецию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AA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C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C </a:t>
                </a:r>
                <a:r>
                  <a:rPr lang="ru-RU" sz="2000" dirty="0">
                    <a:solidFill>
                      <a:schemeClr val="bg1"/>
                    </a:solidFill>
                  </a:rPr>
                  <a:t>с основаниями AC =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и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C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=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000" dirty="0">
                    <a:solidFill>
                      <a:schemeClr val="bg1"/>
                    </a:solidFill>
                  </a:rPr>
                  <a:t>Пусть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A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ı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K </a:t>
                </a:r>
                <a:r>
                  <a:rPr lang="ru-RU" sz="2000" dirty="0">
                    <a:solidFill>
                      <a:schemeClr val="bg1"/>
                    </a:solidFill>
                  </a:rPr>
                  <a:t>- высота трапеции. </a:t>
                </a:r>
                <a:endParaRPr lang="ru-RU" sz="2000" dirty="0" smtClean="0">
                  <a:solidFill>
                    <a:schemeClr val="bg1"/>
                  </a:solidFill>
                </a:endParaRPr>
              </a:p>
              <a:p>
                <a:pPr marL="64008" indent="0">
                  <a:buNone/>
                </a:pPr>
                <a:r>
                  <a:rPr lang="ru-RU" sz="2000" dirty="0">
                    <a:solidFill>
                      <a:schemeClr val="bg1"/>
                    </a:solidFill>
                  </a:rPr>
                  <a:t>A1K = OO1 = 2,</a:t>
                </a:r>
              </a:p>
              <a:p>
                <a:pPr marL="64008" indent="0">
                  <a:buNone/>
                </a:pPr>
                <a:r>
                  <a:rPr lang="ru-RU" sz="2000" dirty="0">
                    <a:solidFill>
                      <a:schemeClr val="bg1"/>
                    </a:solidFill>
                  </a:rPr>
                  <a:t>AK = (AC - A1C1)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(5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000" dirty="0">
                    <a:solidFill>
                      <a:schemeClr val="bg1"/>
                    </a:solidFill>
                  </a:rPr>
                  <a:t>-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) </a:t>
                </a:r>
                <a:r>
                  <a:rPr lang="ru-RU" sz="20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ru-RU" sz="2000" dirty="0">
                  <a:solidFill>
                    <a:schemeClr val="bg1"/>
                  </a:solidFill>
                </a:endParaRPr>
              </a:p>
              <a:p>
                <a:pPr marL="64008" indent="0">
                  <a:buNone/>
                </a:pPr>
                <a:r>
                  <a:rPr lang="ru-RU" sz="2000" dirty="0">
                    <a:solidFill>
                      <a:schemeClr val="bg1"/>
                    </a:solidFill>
                  </a:rPr>
                  <a:t>CK = AC - AK = 5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  </a:t>
                </a:r>
                <a:r>
                  <a:rPr lang="ru-RU" sz="2000" dirty="0">
                    <a:solidFill>
                      <a:schemeClr val="bg1"/>
                    </a:solidFill>
                  </a:rPr>
                  <a:t>=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.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pPr marL="64008" indent="0">
                  <a:buNone/>
                </a:pPr>
                <a:r>
                  <a:rPr lang="ru-RU" sz="2000" dirty="0">
                    <a:solidFill>
                      <a:schemeClr val="bg1"/>
                    </a:solidFill>
                  </a:rPr>
                  <a:t>Из прямоугольного треугольника A1KC находим, что</a:t>
                </a:r>
              </a:p>
              <a:p>
                <a:pPr marL="64008" indent="0">
                  <a:buNone/>
                </a:pPr>
                <a:r>
                  <a:rPr lang="ru-RU" sz="2000" dirty="0">
                    <a:solidFill>
                      <a:schemeClr val="bg1"/>
                    </a:solidFill>
                  </a:rPr>
                  <a:t>A1C 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𝐴𝐾</m:t>
                        </m:r>
                        <m:r>
                          <a:rPr lang="en-US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²+</m:t>
                        </m:r>
                        <m:r>
                          <a:rPr lang="en-US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𝐶𝐾</m:t>
                        </m:r>
                        <m:r>
                          <a:rPr lang="en-US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²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 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4+32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</a:rPr>
                  <a:t>  </a:t>
                </a:r>
                <a:r>
                  <a:rPr lang="ru-RU" sz="2000" dirty="0">
                    <a:solidFill>
                      <a:schemeClr val="bg1"/>
                    </a:solidFill>
                  </a:rPr>
                  <a:t>= 6</a:t>
                </a:r>
                <a:r>
                  <a:rPr lang="ru-RU" sz="2000" dirty="0" smtClean="0">
                    <a:solidFill>
                      <a:schemeClr val="bg1"/>
                    </a:solidFill>
                  </a:rPr>
                  <a:t>.</a:t>
                </a:r>
                <a:endParaRPr lang="en-US" sz="2000" dirty="0" smtClean="0">
                  <a:solidFill>
                    <a:schemeClr val="bg1"/>
                  </a:solidFill>
                </a:endParaRPr>
              </a:p>
              <a:p>
                <a:pPr marL="64008" indent="0">
                  <a:buNone/>
                </a:pPr>
                <a:r>
                  <a:rPr lang="ru-RU" sz="2000" dirty="0" smtClean="0">
                    <a:solidFill>
                      <a:srgbClr val="66FFFF"/>
                    </a:solidFill>
                  </a:rPr>
                  <a:t>Ответ: 6</a:t>
                </a:r>
                <a:endParaRPr lang="ru-RU" sz="2000" dirty="0">
                  <a:solidFill>
                    <a:srgbClr val="66FFFF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5042032"/>
              </a:xfrm>
              <a:blipFill rotWithShape="1">
                <a:blip r:embed="rId2"/>
                <a:stretch>
                  <a:fillRect l="-889" t="-2418" r="-1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9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164</TotalTime>
  <Words>756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Презентация на тему: Пирамида</vt:lpstr>
      <vt:lpstr>Презентация PowerPoint</vt:lpstr>
      <vt:lpstr>История</vt:lpstr>
      <vt:lpstr>Элементы пирамиды</vt:lpstr>
      <vt:lpstr>Свойства</vt:lpstr>
      <vt:lpstr>Формулы</vt:lpstr>
      <vt:lpstr>Презентация PowerPoint</vt:lpstr>
      <vt:lpstr>Задачи</vt:lpstr>
      <vt:lpstr>Решение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Пирамида</dc:title>
  <dc:creator>Галина</dc:creator>
  <cp:lastModifiedBy>Галина</cp:lastModifiedBy>
  <cp:revision>11</cp:revision>
  <dcterms:created xsi:type="dcterms:W3CDTF">2012-11-15T11:22:27Z</dcterms:created>
  <dcterms:modified xsi:type="dcterms:W3CDTF">2012-11-15T18:42:51Z</dcterms:modified>
</cp:coreProperties>
</file>