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4D0AED3-06FE-405F-92C5-C23A6E21E1E1}">
          <p14:sldIdLst>
            <p14:sldId id="256"/>
            <p14:sldId id="257"/>
            <p14:sldId id="258"/>
            <p14:sldId id="259"/>
            <p14:sldId id="26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F2C6B-5FB3-47E8-86AB-4FA3B67183CE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95F6A-3063-4080-8C15-1C92867AE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75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5F6A-3063-4080-8C15-1C92867AE0C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5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0C61-957B-4BC6-A777-BD64E0CDF7A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C813BC-9EF2-455A-B197-3934B3DC2B5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0C61-957B-4BC6-A777-BD64E0CDF7A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13BC-9EF2-455A-B197-3934B3DC2B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0C61-957B-4BC6-A777-BD64E0CDF7A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13BC-9EF2-455A-B197-3934B3DC2B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F50C61-957B-4BC6-A777-BD64E0CDF7A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C813BC-9EF2-455A-B197-3934B3DC2B5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0C61-957B-4BC6-A777-BD64E0CDF7A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C813BC-9EF2-455A-B197-3934B3DC2B5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3F50C61-957B-4BC6-A777-BD64E0CDF7A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C813BC-9EF2-455A-B197-3934B3DC2B53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3F50C61-957B-4BC6-A777-BD64E0CDF7A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C813BC-9EF2-455A-B197-3934B3DC2B53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0C61-957B-4BC6-A777-BD64E0CDF7A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C813BC-9EF2-455A-B197-3934B3DC2B53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0C61-957B-4BC6-A777-BD64E0CDF7A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C813BC-9EF2-455A-B197-3934B3DC2B53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3F50C61-957B-4BC6-A777-BD64E0CDF7A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C813BC-9EF2-455A-B197-3934B3DC2B5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F50C61-957B-4BC6-A777-BD64E0CDF7A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C813BC-9EF2-455A-B197-3934B3DC2B5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3F50C61-957B-4BC6-A777-BD64E0CDF7A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5C813BC-9EF2-455A-B197-3934B3DC2B5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284984"/>
            <a:ext cx="7848872" cy="158417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Определение пирамиды </a:t>
            </a:r>
            <a:br>
              <a:rPr lang="ru-RU" sz="2400" dirty="0" smtClean="0"/>
            </a:br>
            <a:r>
              <a:rPr lang="ru-RU" sz="2400" dirty="0" smtClean="0"/>
              <a:t>Виды пирамид</a:t>
            </a:r>
            <a:br>
              <a:rPr lang="ru-RU" sz="2400" dirty="0" smtClean="0"/>
            </a:br>
            <a:r>
              <a:rPr lang="ru-RU" sz="2400" dirty="0" smtClean="0"/>
              <a:t>Формулы</a:t>
            </a:r>
            <a:br>
              <a:rPr lang="ru-RU" sz="2400" dirty="0" smtClean="0"/>
            </a:br>
            <a:r>
              <a:rPr lang="ru-RU" sz="2400" dirty="0" smtClean="0"/>
              <a:t>Решение задач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Пирамида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3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Определение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23528" y="1412776"/>
            <a:ext cx="3381375" cy="39671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Пирамида- это многогранник , основание которого представляет собой многоугольник, а остальные грани – треугольники с общей вершиной.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412776"/>
            <a:ext cx="2235696" cy="2235696"/>
          </a:xfrm>
        </p:spPr>
      </p:pic>
    </p:spTree>
    <p:extLst>
      <p:ext uri="{BB962C8B-B14F-4D97-AF65-F5344CB8AC3E}">
        <p14:creationId xmlns:p14="http://schemas.microsoft.com/office/powerpoint/2010/main" val="188801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0" y="1484784"/>
            <a:ext cx="2843808" cy="50958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Правильная пирамида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5"/>
          </p:nvPr>
        </p:nvSpPr>
        <p:spPr>
          <a:xfrm>
            <a:off x="6300192" y="1412776"/>
            <a:ext cx="2843808" cy="50958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Неправильная пирамида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132856"/>
            <a:ext cx="2843808" cy="180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9" name="Объект 8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456" y="1988840"/>
            <a:ext cx="2810205" cy="180450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80960" cy="10668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Виды пирамид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491880" y="1412776"/>
            <a:ext cx="201622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Усечённая пирамида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13" y="2307641"/>
            <a:ext cx="2396158" cy="16974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019" y="3933056"/>
            <a:ext cx="286467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Пирамида называется правильной если в её основании правильный многоугольник 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-37133" y="5229200"/>
            <a:ext cx="2837563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 правильной пирамиде все боковые рёбра равны .Все боковые грани равные равнобедренные треугольники.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272636" y="4014426"/>
            <a:ext cx="2390922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Сечение параллельное основанию пирамиды делит пирамиду на 2 части. Часть пирамиды между её основанием и этим сечением – усечённая пирамида.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84168" y="4005063"/>
            <a:ext cx="3059831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Пирамида называется неправильной если в её основании лежит неправильный многоугольник или если в основании правильный многоугольник , но вершина пирамиды не проектируется в центр основания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11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  <p:bldP spid="4" grpId="0" animBg="1"/>
      <p:bldP spid="2" grpId="0" animBg="1"/>
      <p:bldP spid="5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Формулы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32655" y="1587705"/>
            <a:ext cx="295232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ru-RU" dirty="0" smtClean="0"/>
              <a:t>полн.=</a:t>
            </a:r>
            <a:r>
              <a:rPr lang="en-US" dirty="0" smtClean="0"/>
              <a:t> S</a:t>
            </a:r>
            <a:r>
              <a:rPr lang="ru-RU" dirty="0" smtClean="0"/>
              <a:t>бок.+</a:t>
            </a:r>
            <a:r>
              <a:rPr lang="en-US" dirty="0" smtClean="0"/>
              <a:t> S</a:t>
            </a:r>
            <a:r>
              <a:rPr lang="ru-RU" dirty="0" smtClean="0"/>
              <a:t>основ.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384982" y="1587705"/>
            <a:ext cx="464340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Площадь полной поверхности пирамиды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32656" y="2236222"/>
            <a:ext cx="295232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ru-RU" dirty="0" smtClean="0"/>
              <a:t>бок.= </a:t>
            </a:r>
            <a:r>
              <a:rPr lang="en-US" dirty="0" smtClean="0"/>
              <a:t>P</a:t>
            </a:r>
            <a:r>
              <a:rPr lang="ru-RU" dirty="0" smtClean="0"/>
              <a:t>основ.</a:t>
            </a:r>
            <a:r>
              <a:rPr lang="en-US" dirty="0" smtClean="0"/>
              <a:t>/2</a:t>
            </a:r>
            <a:r>
              <a:rPr lang="ru-RU" dirty="0" smtClean="0"/>
              <a:t> </a:t>
            </a:r>
            <a:r>
              <a:rPr lang="en-US" dirty="0" smtClean="0"/>
              <a:t>x </a:t>
            </a:r>
            <a:r>
              <a:rPr lang="en-US" dirty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384984" y="2236222"/>
            <a:ext cx="4643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Площадь боковой поверхности пирамиды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43135" y="2852936"/>
            <a:ext cx="295232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V=1/3 S</a:t>
            </a:r>
            <a:r>
              <a:rPr lang="ru-RU" dirty="0" smtClean="0"/>
              <a:t>основ.</a:t>
            </a:r>
            <a:r>
              <a:rPr lang="en-US" dirty="0" smtClean="0"/>
              <a:t> x H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366186" y="2852936"/>
            <a:ext cx="463292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Объём пирамиды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51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5587726" cy="68012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8032" y="1278480"/>
            <a:ext cx="882047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1) </a:t>
            </a:r>
            <a:r>
              <a:rPr lang="ru-RU" dirty="0" smtClean="0"/>
              <a:t>Боковая поверхность правильной треугольной пирамиды в 5 раз больше площади её основания. Найти плоский угол при вершине пирамиды.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8032" y="2764227"/>
            <a:ext cx="8701537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Решение </a:t>
            </a:r>
            <a:r>
              <a:rPr lang="en-US" dirty="0" smtClean="0"/>
              <a:t>:</a:t>
            </a:r>
            <a:r>
              <a:rPr lang="ru-RU" dirty="0" smtClean="0"/>
              <a:t> 5</a:t>
            </a:r>
            <a:r>
              <a:rPr lang="en-US" dirty="0" smtClean="0"/>
              <a:t> S</a:t>
            </a:r>
            <a:r>
              <a:rPr lang="ru-RU" dirty="0" smtClean="0"/>
              <a:t>бок.= </a:t>
            </a:r>
            <a:r>
              <a:rPr lang="en-US" dirty="0" smtClean="0"/>
              <a:t>S</a:t>
            </a:r>
            <a:r>
              <a:rPr lang="ru-RU" dirty="0" smtClean="0"/>
              <a:t>основ. </a:t>
            </a:r>
            <a:r>
              <a:rPr lang="ru-RU" dirty="0"/>
              <a:t> </a:t>
            </a:r>
            <a:r>
              <a:rPr lang="en-US" dirty="0" smtClean="0"/>
              <a:t>S</a:t>
            </a:r>
            <a:r>
              <a:rPr lang="ru-RU" dirty="0" smtClean="0"/>
              <a:t>основ.= а квадрат корней из 3</a:t>
            </a:r>
            <a:r>
              <a:rPr lang="en-US" dirty="0" smtClean="0"/>
              <a:t>    / 4 </a:t>
            </a:r>
            <a:r>
              <a:rPr lang="ru-RU" dirty="0" smtClean="0"/>
              <a:t> </a:t>
            </a:r>
            <a:r>
              <a:rPr lang="en-US" dirty="0" smtClean="0"/>
              <a:t> S</a:t>
            </a:r>
            <a:r>
              <a:rPr lang="ru-RU" dirty="0" smtClean="0"/>
              <a:t>бок.= ½</a:t>
            </a:r>
            <a:r>
              <a:rPr lang="en-US" dirty="0" smtClean="0"/>
              <a:t> a </a:t>
            </a:r>
            <a:r>
              <a:rPr lang="ru-RU" dirty="0" smtClean="0"/>
              <a:t>квадрат * </a:t>
            </a:r>
            <a:r>
              <a:rPr lang="en-US" dirty="0" smtClean="0"/>
              <a:t>sin b.  5*</a:t>
            </a:r>
            <a:r>
              <a:rPr lang="ru-RU" dirty="0" smtClean="0"/>
              <a:t> </a:t>
            </a:r>
            <a:r>
              <a:rPr lang="en-US" dirty="0" smtClean="0"/>
              <a:t>a </a:t>
            </a:r>
            <a:r>
              <a:rPr lang="ru-RU" dirty="0" smtClean="0"/>
              <a:t>квадрат </a:t>
            </a:r>
            <a:r>
              <a:rPr lang="en-US" dirty="0" smtClean="0"/>
              <a:t>/2 *sin b = a </a:t>
            </a:r>
            <a:r>
              <a:rPr lang="ru-RU" dirty="0" smtClean="0"/>
              <a:t>квадрат корней из 3 </a:t>
            </a:r>
            <a:r>
              <a:rPr lang="en-US" dirty="0" smtClean="0"/>
              <a:t>/ 4  sin b = </a:t>
            </a:r>
            <a:r>
              <a:rPr lang="ru-RU" dirty="0" smtClean="0"/>
              <a:t>корень из 3 </a:t>
            </a:r>
            <a:r>
              <a:rPr lang="en-US" dirty="0" smtClean="0"/>
              <a:t>/ 10  </a:t>
            </a:r>
            <a:r>
              <a:rPr lang="ru-RU" dirty="0" smtClean="0"/>
              <a:t>угол = </a:t>
            </a:r>
            <a:r>
              <a:rPr lang="en-US" dirty="0" err="1" smtClean="0"/>
              <a:t>arcsin</a:t>
            </a:r>
            <a:r>
              <a:rPr lang="en-US" dirty="0" smtClean="0"/>
              <a:t> </a:t>
            </a:r>
            <a:r>
              <a:rPr lang="ru-RU" dirty="0" smtClean="0"/>
              <a:t>корня из 3 </a:t>
            </a:r>
            <a:r>
              <a:rPr lang="en-US" dirty="0" smtClean="0"/>
              <a:t>/10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8032" y="2186053"/>
            <a:ext cx="870153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Дано</a:t>
            </a:r>
            <a:r>
              <a:rPr lang="en-US" dirty="0" smtClean="0"/>
              <a:t>:</a:t>
            </a:r>
            <a:r>
              <a:rPr lang="ru-RU" dirty="0" smtClean="0"/>
              <a:t>пирамида  , 5 </a:t>
            </a:r>
            <a:r>
              <a:rPr lang="en-US" dirty="0" smtClean="0"/>
              <a:t>S</a:t>
            </a:r>
            <a:r>
              <a:rPr lang="ru-RU" dirty="0" smtClean="0"/>
              <a:t>бок=</a:t>
            </a:r>
            <a:r>
              <a:rPr lang="en-US" dirty="0" smtClean="0"/>
              <a:t>S</a:t>
            </a:r>
            <a:r>
              <a:rPr lang="ru-RU" dirty="0" smtClean="0"/>
              <a:t>основ. . Найти плоский угол при вершине пирамиды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Блок-схема: извлечение 5"/>
          <p:cNvSpPr/>
          <p:nvPr/>
        </p:nvSpPr>
        <p:spPr>
          <a:xfrm>
            <a:off x="3635896" y="3933056"/>
            <a:ext cx="2448272" cy="1621904"/>
          </a:xfrm>
          <a:prstGeom prst="flowChartExtra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648200" y="4178905"/>
            <a:ext cx="433331" cy="88295"/>
          </a:xfrm>
          <a:custGeom>
            <a:avLst/>
            <a:gdLst>
              <a:gd name="connsiteX0" fmla="*/ 0 w 433331"/>
              <a:gd name="connsiteY0" fmla="*/ 88295 h 88295"/>
              <a:gd name="connsiteX1" fmla="*/ 391886 w 433331"/>
              <a:gd name="connsiteY1" fmla="*/ 12095 h 88295"/>
              <a:gd name="connsiteX2" fmla="*/ 402771 w 433331"/>
              <a:gd name="connsiteY2" fmla="*/ 1209 h 8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331" h="88295">
                <a:moveTo>
                  <a:pt x="0" y="88295"/>
                </a:moveTo>
                <a:lnTo>
                  <a:pt x="391886" y="12095"/>
                </a:lnTo>
                <a:cubicBezTo>
                  <a:pt x="459014" y="-2419"/>
                  <a:pt x="430892" y="-605"/>
                  <a:pt x="402771" y="12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419872" y="5661248"/>
            <a:ext cx="32092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933056"/>
            <a:ext cx="31130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6228184" y="5555245"/>
            <a:ext cx="28803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52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0249" y="1340768"/>
            <a:ext cx="7632848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) Основание пирамиды служит равнобедренный треугольник , у которого боковая сторона равна а , а угол при вершине равен альфа. Все боковые рёбра наклонены к плоскости основания под углом бета. Найти объём пирамиды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2141" y="3284984"/>
            <a:ext cx="7627919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Решение</a:t>
            </a:r>
            <a:r>
              <a:rPr lang="en-US" dirty="0" smtClean="0"/>
              <a:t>: V=1/3 S</a:t>
            </a:r>
            <a:r>
              <a:rPr lang="ru-RU" dirty="0" smtClean="0"/>
              <a:t>основ.</a:t>
            </a:r>
            <a:r>
              <a:rPr lang="en-US" dirty="0" smtClean="0"/>
              <a:t>* H S</a:t>
            </a:r>
            <a:r>
              <a:rPr lang="ru-RU" dirty="0" smtClean="0"/>
              <a:t>основ.=1</a:t>
            </a:r>
            <a:r>
              <a:rPr lang="en-US" dirty="0" smtClean="0"/>
              <a:t>/2 a </a:t>
            </a:r>
            <a:r>
              <a:rPr lang="ru-RU" dirty="0" smtClean="0"/>
              <a:t>в квадрате </a:t>
            </a:r>
            <a:r>
              <a:rPr lang="en-US" dirty="0" smtClean="0"/>
              <a:t>* sin </a:t>
            </a:r>
            <a:r>
              <a:rPr lang="ru-RU" dirty="0" smtClean="0"/>
              <a:t>альфа </a:t>
            </a:r>
            <a:r>
              <a:rPr lang="en-US" dirty="0" smtClean="0"/>
              <a:t>H= r * </a:t>
            </a:r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ru-RU" dirty="0" smtClean="0"/>
              <a:t>бета = 2  </a:t>
            </a:r>
            <a:r>
              <a:rPr lang="ru-RU" dirty="0" err="1" smtClean="0"/>
              <a:t>впис</a:t>
            </a:r>
            <a:r>
              <a:rPr lang="ru-RU" dirty="0" smtClean="0"/>
              <a:t> = 2</a:t>
            </a:r>
            <a:r>
              <a:rPr lang="en-US" dirty="0" smtClean="0"/>
              <a:t>S</a:t>
            </a:r>
            <a:r>
              <a:rPr lang="ru-RU" dirty="0" err="1" smtClean="0"/>
              <a:t>осн</a:t>
            </a:r>
            <a:r>
              <a:rPr lang="ru-RU" dirty="0" smtClean="0"/>
              <a:t>.</a:t>
            </a:r>
            <a:r>
              <a:rPr lang="en-US" dirty="0" smtClean="0"/>
              <a:t>/ 2a + b = 2*1/2 a</a:t>
            </a:r>
            <a:r>
              <a:rPr lang="ru-RU" dirty="0" smtClean="0"/>
              <a:t>в квадрате </a:t>
            </a:r>
            <a:r>
              <a:rPr lang="en-US" dirty="0" smtClean="0"/>
              <a:t> sin </a:t>
            </a:r>
            <a:r>
              <a:rPr lang="ru-RU" dirty="0" smtClean="0"/>
              <a:t>альфа </a:t>
            </a:r>
            <a:r>
              <a:rPr lang="en-US" dirty="0" smtClean="0"/>
              <a:t>/ 2a + a</a:t>
            </a:r>
            <a:r>
              <a:rPr lang="ru-RU" dirty="0" smtClean="0"/>
              <a:t>*</a:t>
            </a:r>
            <a:r>
              <a:rPr lang="en-US" dirty="0" smtClean="0"/>
              <a:t>sin </a:t>
            </a:r>
            <a:r>
              <a:rPr lang="ru-RU" dirty="0" smtClean="0"/>
              <a:t>альфа </a:t>
            </a:r>
            <a:r>
              <a:rPr lang="en-US" dirty="0" smtClean="0"/>
              <a:t>/2 = a </a:t>
            </a:r>
            <a:r>
              <a:rPr lang="ru-RU" dirty="0" smtClean="0"/>
              <a:t>в квадрате * </a:t>
            </a:r>
            <a:r>
              <a:rPr lang="en-US" dirty="0" smtClean="0"/>
              <a:t>sin </a:t>
            </a:r>
            <a:r>
              <a:rPr lang="ru-RU" dirty="0" smtClean="0"/>
              <a:t>альфа </a:t>
            </a:r>
            <a:r>
              <a:rPr lang="en-US" dirty="0" smtClean="0"/>
              <a:t>/ a(2+sin </a:t>
            </a:r>
            <a:r>
              <a:rPr lang="ru-RU" dirty="0" smtClean="0"/>
              <a:t>альфа</a:t>
            </a:r>
            <a:r>
              <a:rPr lang="en-US" dirty="0" smtClean="0"/>
              <a:t>/2) = a*sin </a:t>
            </a:r>
            <a:r>
              <a:rPr lang="ru-RU" dirty="0" smtClean="0"/>
              <a:t>альфа</a:t>
            </a:r>
            <a:r>
              <a:rPr lang="en-US" dirty="0" smtClean="0"/>
              <a:t>/ 2 + sin </a:t>
            </a:r>
            <a:r>
              <a:rPr lang="ru-RU" dirty="0" smtClean="0"/>
              <a:t>альфа</a:t>
            </a:r>
            <a:r>
              <a:rPr lang="en-US" dirty="0" smtClean="0"/>
              <a:t> / 2 V = 1/3* ½ * a </a:t>
            </a:r>
            <a:r>
              <a:rPr lang="ru-RU" dirty="0" smtClean="0"/>
              <a:t>в квадрате * </a:t>
            </a:r>
            <a:r>
              <a:rPr lang="en-US" dirty="0" smtClean="0"/>
              <a:t>sin </a:t>
            </a:r>
            <a:r>
              <a:rPr lang="ru-RU" dirty="0" smtClean="0"/>
              <a:t>альфа * </a:t>
            </a:r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ru-RU" dirty="0" smtClean="0"/>
              <a:t>бета* </a:t>
            </a:r>
            <a:r>
              <a:rPr lang="en-US" dirty="0" smtClean="0"/>
              <a:t>a*sin </a:t>
            </a:r>
            <a:r>
              <a:rPr lang="ru-RU" dirty="0" smtClean="0"/>
              <a:t>альфа </a:t>
            </a:r>
            <a:r>
              <a:rPr lang="en-US" dirty="0" smtClean="0"/>
              <a:t>/ 2 + sin </a:t>
            </a:r>
            <a:r>
              <a:rPr lang="ru-RU" dirty="0" smtClean="0"/>
              <a:t>альфа</a:t>
            </a:r>
            <a:r>
              <a:rPr lang="en-US" dirty="0" smtClean="0"/>
              <a:t>/2 </a:t>
            </a:r>
            <a:endParaRPr lang="ru-RU" dirty="0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1763688" y="4941168"/>
            <a:ext cx="2138536" cy="1418456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/>
          <p:cNvSpPr/>
          <p:nvPr/>
        </p:nvSpPr>
        <p:spPr>
          <a:xfrm>
            <a:off x="3341914" y="6065145"/>
            <a:ext cx="163913" cy="292112"/>
          </a:xfrm>
          <a:custGeom>
            <a:avLst/>
            <a:gdLst>
              <a:gd name="connsiteX0" fmla="*/ 0 w 163913"/>
              <a:gd name="connsiteY0" fmla="*/ 292112 h 292112"/>
              <a:gd name="connsiteX1" fmla="*/ 152400 w 163913"/>
              <a:gd name="connsiteY1" fmla="*/ 19969 h 292112"/>
              <a:gd name="connsiteX2" fmla="*/ 141515 w 163913"/>
              <a:gd name="connsiteY2" fmla="*/ 41741 h 29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13" h="292112">
                <a:moveTo>
                  <a:pt x="0" y="292112"/>
                </a:moveTo>
                <a:lnTo>
                  <a:pt x="152400" y="19969"/>
                </a:lnTo>
                <a:cubicBezTo>
                  <a:pt x="175986" y="-21759"/>
                  <a:pt x="158750" y="9991"/>
                  <a:pt x="141515" y="4174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372883" y="5650396"/>
            <a:ext cx="338554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6488668"/>
            <a:ext cx="26161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82141" y="2740278"/>
            <a:ext cx="762095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Дано</a:t>
            </a:r>
            <a:r>
              <a:rPr lang="en-US" dirty="0" smtClean="0"/>
              <a:t>:</a:t>
            </a:r>
            <a:r>
              <a:rPr lang="ru-RU" dirty="0" smtClean="0"/>
              <a:t>пирамида , бок сторона = а , угол при вершине = альфа . Найти </a:t>
            </a:r>
            <a:r>
              <a:rPr lang="en-US" dirty="0" smtClean="0"/>
              <a:t>V.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74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687</TotalTime>
  <Words>404</Words>
  <Application>Microsoft Office PowerPoint</Application>
  <PresentationFormat>Экран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Mylar</vt:lpstr>
      <vt:lpstr>Пирамида</vt:lpstr>
      <vt:lpstr>Определение </vt:lpstr>
      <vt:lpstr>Виды пирамид</vt:lpstr>
      <vt:lpstr>Формулы </vt:lpstr>
      <vt:lpstr>Решение задач</vt:lpstr>
      <vt:lpstr>Решение задач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Пирамида</dc:title>
  <dc:creator>Александр Чижевский</dc:creator>
  <cp:lastModifiedBy>Александр Чижевский</cp:lastModifiedBy>
  <cp:revision>30</cp:revision>
  <dcterms:created xsi:type="dcterms:W3CDTF">2012-11-10T09:50:26Z</dcterms:created>
  <dcterms:modified xsi:type="dcterms:W3CDTF">2012-11-21T22:21:59Z</dcterms:modified>
</cp:coreProperties>
</file>