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58" r:id="rId4"/>
    <p:sldId id="260" r:id="rId5"/>
    <p:sldId id="262" r:id="rId6"/>
    <p:sldId id="259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8" d="100"/>
          <a:sy n="78" d="100"/>
        </p:scale>
        <p:origin x="-1146" y="3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11/22/2012</a:t>
            </a:fld>
            <a:endParaRPr lang="en-US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circl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11/22/2012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circl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11/22/2012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circl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11/22/2012</a:t>
            </a:fld>
            <a:endParaRPr lang="en-US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circl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11/22/2012</a:t>
            </a:fld>
            <a:endParaRPr lang="en-US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circl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11/22/2012</a:t>
            </a:fld>
            <a:endParaRPr lang="en-US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circl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11/22/2012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ransition>
    <p:circl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11/22/2012</a:t>
            </a:fld>
            <a:endParaRPr lang="en-US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circl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11/22/2012</a:t>
            </a:fld>
            <a:endParaRPr lang="en-US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circl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11/22/2012</a:t>
            </a:fld>
            <a:endParaRPr lang="en-US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circl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11/22/2012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ransition>
    <p:circl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11/22/2012</a:t>
            </a:fld>
            <a:endParaRPr lang="en-US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ransition>
    <p:circle/>
  </p:transition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1981200"/>
            <a:ext cx="7620000" cy="1295400"/>
          </a:xfrm>
        </p:spPr>
        <p:txBody>
          <a:bodyPr>
            <a:noAutofit/>
          </a:bodyPr>
          <a:lstStyle/>
          <a:p>
            <a:r>
              <a:rPr lang="ru-RU" sz="9600" b="1" dirty="0" smtClean="0">
                <a:latin typeface="Times New Roman" pitchFamily="18" charset="0"/>
                <a:cs typeface="Times New Roman" pitchFamily="18" charset="0"/>
              </a:rPr>
              <a:t>Пирамида</a:t>
            </a:r>
            <a:endParaRPr lang="ru-RU" sz="9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943600" y="6400800"/>
            <a:ext cx="3200400" cy="457200"/>
          </a:xfrm>
        </p:spPr>
        <p:txBody>
          <a:bodyPr>
            <a:normAutofit/>
          </a:bodyPr>
          <a:lstStyle/>
          <a:p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Савухиной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Олеси 11 «б»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3560" name="Picture 8" descr="http://img-fotki.yandex.ru/get/5500/24914482.5e/0_5b880_88525934_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200" y="3810000"/>
            <a:ext cx="2714625" cy="2762251"/>
          </a:xfrm>
          <a:prstGeom prst="rect">
            <a:avLst/>
          </a:prstGeom>
          <a:noFill/>
          <a:scene3d>
            <a:camera prst="isometricTopUp"/>
            <a:lightRig rig="threePt" dir="t"/>
          </a:scene3d>
          <a:sp3d>
            <a:bevelT/>
          </a:sp3d>
        </p:spPr>
      </p:pic>
      <p:pic>
        <p:nvPicPr>
          <p:cNvPr id="23562" name="Picture 10" descr="http://www.referat.ru/cache/referats/19648/image020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53200" y="3810000"/>
            <a:ext cx="1562100" cy="1866901"/>
          </a:xfrm>
          <a:prstGeom prst="rect">
            <a:avLst/>
          </a:prstGeom>
          <a:noFill/>
          <a:effectLst>
            <a:outerShdw blurRad="241300" dist="38100" dir="13500000" sx="106000" sy="106000" algn="br" rotWithShape="0">
              <a:schemeClr val="accent4">
                <a:lumMod val="60000"/>
                <a:lumOff val="40000"/>
                <a:alpha val="93000"/>
              </a:schemeClr>
            </a:outerShdw>
          </a:effectLst>
          <a:scene3d>
            <a:camera prst="perspectiveContrastingLeftFacing"/>
            <a:lightRig rig="threePt" dir="t"/>
          </a:scene3d>
          <a:sp3d>
            <a:bevelT/>
          </a:sp3d>
        </p:spPr>
      </p:pic>
    </p:spTree>
  </p:cSld>
  <p:clrMapOvr>
    <a:masterClrMapping/>
  </p:clrMapOvr>
  <p:transition spd="med">
    <p:circle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ФОРМУЛЫ</a:t>
            </a:r>
            <a:endParaRPr lang="ru-RU" dirty="0"/>
          </a:p>
        </p:txBody>
      </p:sp>
      <p:pic>
        <p:nvPicPr>
          <p:cNvPr id="2050" name="Picture 2" descr="C:\Users\Dell\Desktop\формула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1981200"/>
            <a:ext cx="3744167" cy="274320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chemeClr val="accent1">
                <a:lumMod val="40000"/>
                <a:lumOff val="60000"/>
              </a:schemeClr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2052" name="Picture 4" descr="http://www.dpva.info/netcat_files/Image/GuideMathematics/PravilnuyMnogougolnik/PrvilnuyMnogougolnik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00600" y="1371600"/>
            <a:ext cx="3795203" cy="350520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chemeClr val="accent1">
                <a:lumMod val="40000"/>
                <a:lumOff val="60000"/>
              </a:schemeClr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Задача № 75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2133600"/>
            <a:ext cx="8534400" cy="4495800"/>
          </a:xfrm>
        </p:spPr>
        <p:txBody>
          <a:bodyPr>
            <a:normAutofit/>
          </a:bodyPr>
          <a:lstStyle/>
          <a:p>
            <a:r>
              <a:rPr lang="ru-RU" sz="2400" b="1" u="sng" dirty="0" smtClean="0">
                <a:latin typeface="Times New Roman" pitchFamily="18" charset="0"/>
                <a:cs typeface="Times New Roman" pitchFamily="18" charset="0"/>
              </a:rPr>
              <a:t>Дано: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Высота правильной 4х угольной усеченной пирамиды равна 4 см. Стороны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оснваний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равны 2см и 8 см.</a:t>
            </a:r>
          </a:p>
          <a:p>
            <a:r>
              <a:rPr lang="ru-RU" sz="2400" b="1" u="sng" dirty="0" smtClean="0">
                <a:latin typeface="Times New Roman" pitchFamily="18" charset="0"/>
                <a:cs typeface="Times New Roman" pitchFamily="18" charset="0"/>
              </a:rPr>
              <a:t>Найти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диагональных сечений</a:t>
            </a:r>
          </a:p>
          <a:p>
            <a:r>
              <a:rPr lang="ru-RU" sz="2400" b="1" u="sng" dirty="0" smtClean="0">
                <a:latin typeface="Times New Roman" pitchFamily="18" charset="0"/>
                <a:cs typeface="Times New Roman" pitchFamily="18" charset="0"/>
              </a:rPr>
              <a:t>Решение: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1) Т.к.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ADCB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– квадрат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=&gt;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AC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=8√2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1= 2√2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2) Найдем площадь сечения (трапеции):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</a:t>
            </a:r>
          </a:p>
          <a:p>
            <a:pPr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S=20√2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9600" y="5257800"/>
            <a:ext cx="3464169" cy="685800"/>
          </a:xfrm>
          <a:prstGeom prst="rect">
            <a:avLst/>
          </a:prstGeom>
          <a:noFill/>
        </p:spPr>
      </p:pic>
      <p:pic>
        <p:nvPicPr>
          <p:cNvPr id="1027" name="Picture 3" descr="C:\Users\Dell\Desktop\0025-040-Dano-a8-v4-n47-L5-Najti-k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43600" y="3505200"/>
            <a:ext cx="2470679" cy="226695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chemeClr val="accent1">
                <a:lumMod val="40000"/>
                <a:lumOff val="60000"/>
              </a:schemeClr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43200" y="304800"/>
            <a:ext cx="3200400" cy="762000"/>
          </a:xfrm>
        </p:spPr>
        <p:txBody>
          <a:bodyPr/>
          <a:lstStyle/>
          <a:p>
            <a:r>
              <a:rPr lang="ru-RU" dirty="0" smtClean="0"/>
              <a:t>Задача № 45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b="1" u="sng" dirty="0" smtClean="0"/>
              <a:t>Дано:</a:t>
            </a:r>
            <a:r>
              <a:rPr lang="ru-RU" dirty="0" smtClean="0"/>
              <a:t> Основание пирамиды – прямоугольный треугольник с катетами 6 см и 8 см. Все двугранные углы при </a:t>
            </a:r>
            <a:r>
              <a:rPr lang="ru-RU" dirty="0" err="1" smtClean="0"/>
              <a:t>основ-ии</a:t>
            </a:r>
            <a:r>
              <a:rPr lang="ru-RU" dirty="0" smtClean="0"/>
              <a:t> пирамиды равны 60◦. </a:t>
            </a:r>
          </a:p>
          <a:p>
            <a:r>
              <a:rPr lang="ru-RU" b="1" u="sng" dirty="0" smtClean="0"/>
              <a:t>Найти:</a:t>
            </a:r>
            <a:r>
              <a:rPr lang="en-US" dirty="0" smtClean="0"/>
              <a:t>h </a:t>
            </a:r>
            <a:r>
              <a:rPr lang="ru-RU" dirty="0" smtClean="0"/>
              <a:t>пирамиды</a:t>
            </a:r>
          </a:p>
          <a:p>
            <a:r>
              <a:rPr lang="ru-RU" b="1" u="sng" dirty="0" smtClean="0"/>
              <a:t>Решение:</a:t>
            </a:r>
            <a:r>
              <a:rPr lang="ru-RU" dirty="0" smtClean="0"/>
              <a:t> Проведем </a:t>
            </a:r>
            <a:r>
              <a:rPr lang="en-US" dirty="0" smtClean="0"/>
              <a:t>SO</a:t>
            </a:r>
            <a:r>
              <a:rPr lang="ru-RU" dirty="0" smtClean="0"/>
              <a:t>- высоту пирамиды и перпендикуляры </a:t>
            </a:r>
            <a:r>
              <a:rPr lang="en-US" dirty="0" smtClean="0"/>
              <a:t>SK</a:t>
            </a:r>
            <a:r>
              <a:rPr lang="ru-RU" dirty="0" smtClean="0"/>
              <a:t>, </a:t>
            </a:r>
            <a:r>
              <a:rPr lang="en-US" dirty="0" smtClean="0"/>
              <a:t>SM</a:t>
            </a:r>
            <a:r>
              <a:rPr lang="ru-RU" dirty="0" smtClean="0"/>
              <a:t> и </a:t>
            </a:r>
            <a:r>
              <a:rPr lang="en-US" dirty="0" smtClean="0"/>
              <a:t>SN </a:t>
            </a:r>
            <a:r>
              <a:rPr lang="ru-RU" dirty="0" smtClean="0"/>
              <a:t>к соответствующим сторонам </a:t>
            </a:r>
            <a:r>
              <a:rPr lang="ru-RU" dirty="0" err="1" smtClean="0"/>
              <a:t>треугол</a:t>
            </a:r>
            <a:r>
              <a:rPr lang="ru-RU" dirty="0" smtClean="0"/>
              <a:t>. </a:t>
            </a:r>
            <a:r>
              <a:rPr lang="en-US" dirty="0" smtClean="0"/>
              <a:t>ABC</a:t>
            </a:r>
            <a:endParaRPr lang="ru-RU" dirty="0" smtClean="0"/>
          </a:p>
          <a:p>
            <a:r>
              <a:rPr lang="ru-RU" dirty="0" smtClean="0"/>
              <a:t>	По теореме о 3х </a:t>
            </a:r>
            <a:r>
              <a:rPr lang="ru-RU" dirty="0" err="1" smtClean="0"/>
              <a:t>пермендик</a:t>
            </a:r>
            <a:r>
              <a:rPr lang="ru-RU" dirty="0" smtClean="0"/>
              <a:t>. </a:t>
            </a:r>
            <a:r>
              <a:rPr lang="en-US" dirty="0" smtClean="0"/>
              <a:t>OKⱠBC</a:t>
            </a:r>
            <a:r>
              <a:rPr lang="ru-RU" dirty="0" smtClean="0"/>
              <a:t>, </a:t>
            </a:r>
            <a:r>
              <a:rPr lang="en-US" dirty="0" smtClean="0"/>
              <a:t>OMⱠAC</a:t>
            </a:r>
            <a:r>
              <a:rPr lang="ru-RU" dirty="0" smtClean="0"/>
              <a:t> и </a:t>
            </a:r>
            <a:r>
              <a:rPr lang="en-US" dirty="0" smtClean="0"/>
              <a:t>ONⱠ AB</a:t>
            </a:r>
            <a:r>
              <a:rPr lang="ru-RU" dirty="0" smtClean="0"/>
              <a:t>. Так что &lt;</a:t>
            </a:r>
            <a:r>
              <a:rPr lang="en-US" dirty="0" smtClean="0"/>
              <a:t>SKO</a:t>
            </a:r>
            <a:r>
              <a:rPr lang="ru-RU" dirty="0" smtClean="0"/>
              <a:t>=&lt;</a:t>
            </a:r>
            <a:r>
              <a:rPr lang="en-US" dirty="0" smtClean="0"/>
              <a:t>SMO</a:t>
            </a:r>
            <a:r>
              <a:rPr lang="ru-RU" dirty="0" smtClean="0"/>
              <a:t>=&lt;</a:t>
            </a:r>
            <a:r>
              <a:rPr lang="en-US" dirty="0" smtClean="0"/>
              <a:t>SNO</a:t>
            </a:r>
            <a:r>
              <a:rPr lang="ru-RU" dirty="0" smtClean="0"/>
              <a:t>=60◦</a:t>
            </a:r>
          </a:p>
          <a:p>
            <a:r>
              <a:rPr lang="ru-RU" dirty="0" smtClean="0"/>
              <a:t>Значит, </a:t>
            </a:r>
            <a:r>
              <a:rPr lang="ru-RU" dirty="0" err="1" smtClean="0"/>
              <a:t>треугол</a:t>
            </a:r>
            <a:r>
              <a:rPr lang="ru-RU" dirty="0" smtClean="0"/>
              <a:t> </a:t>
            </a:r>
            <a:r>
              <a:rPr lang="en-US" dirty="0" smtClean="0"/>
              <a:t>SKO</a:t>
            </a:r>
            <a:r>
              <a:rPr lang="ru-RU" dirty="0" smtClean="0"/>
              <a:t>,</a:t>
            </a:r>
            <a:r>
              <a:rPr lang="en-US" dirty="0" smtClean="0"/>
              <a:t>SMO SNO</a:t>
            </a:r>
            <a:r>
              <a:rPr lang="ru-RU" dirty="0" smtClean="0"/>
              <a:t> </a:t>
            </a:r>
            <a:r>
              <a:rPr lang="ru-RU" dirty="0" err="1" smtClean="0"/>
              <a:t>павны</a:t>
            </a:r>
            <a:r>
              <a:rPr lang="ru-RU" dirty="0" smtClean="0"/>
              <a:t> по катету и острому углу. Тогда </a:t>
            </a:r>
            <a:r>
              <a:rPr lang="en-US" dirty="0" smtClean="0"/>
              <a:t>OM</a:t>
            </a:r>
            <a:r>
              <a:rPr lang="ru-RU" dirty="0" smtClean="0"/>
              <a:t>=ОК=</a:t>
            </a:r>
            <a:r>
              <a:rPr lang="en-US" dirty="0" smtClean="0"/>
              <a:t>ON</a:t>
            </a:r>
            <a:r>
              <a:rPr lang="ru-RU" dirty="0" smtClean="0"/>
              <a:t>, т.е. т.О являя центром </a:t>
            </a:r>
            <a:r>
              <a:rPr lang="en-US" dirty="0" smtClean="0"/>
              <a:t>r</a:t>
            </a:r>
            <a:r>
              <a:rPr lang="ru-RU" dirty="0" smtClean="0"/>
              <a:t> в </a:t>
            </a:r>
            <a:r>
              <a:rPr lang="ru-RU" dirty="0" err="1" smtClean="0"/>
              <a:t>осонвание.В</a:t>
            </a:r>
            <a:r>
              <a:rPr lang="ru-RU" dirty="0" smtClean="0"/>
              <a:t> </a:t>
            </a:r>
            <a:r>
              <a:rPr lang="ru-RU" dirty="0" err="1" smtClean="0"/>
              <a:t>прямоугол-ом</a:t>
            </a:r>
            <a:r>
              <a:rPr lang="ru-RU" dirty="0" smtClean="0"/>
              <a:t> </a:t>
            </a:r>
            <a:r>
              <a:rPr lang="ru-RU" dirty="0" err="1" smtClean="0"/>
              <a:t>треугол-ке</a:t>
            </a:r>
            <a:r>
              <a:rPr lang="ru-RU" dirty="0" smtClean="0"/>
              <a:t> </a:t>
            </a:r>
            <a:r>
              <a:rPr lang="en-US" dirty="0" smtClean="0"/>
              <a:t>ABC</a:t>
            </a:r>
            <a:r>
              <a:rPr lang="ru-RU" dirty="0" smtClean="0"/>
              <a:t>:</a:t>
            </a:r>
          </a:p>
          <a:p>
            <a:r>
              <a:rPr lang="en-US" dirty="0" smtClean="0"/>
              <a:t>AB</a:t>
            </a:r>
            <a:r>
              <a:rPr lang="ru-RU" dirty="0" err="1" smtClean="0"/>
              <a:t>=√</a:t>
            </a:r>
            <a:r>
              <a:rPr lang="en-US" dirty="0" smtClean="0"/>
              <a:t>AC</a:t>
            </a:r>
            <a:r>
              <a:rPr lang="ru-RU" dirty="0" smtClean="0"/>
              <a:t>²+</a:t>
            </a:r>
            <a:r>
              <a:rPr lang="en-US" dirty="0" smtClean="0"/>
              <a:t>BC</a:t>
            </a:r>
            <a:r>
              <a:rPr lang="ru-RU" dirty="0" smtClean="0"/>
              <a:t>²=√6²-8²=10 (см)</a:t>
            </a:r>
          </a:p>
          <a:p>
            <a:r>
              <a:rPr lang="ru-RU" dirty="0" smtClean="0"/>
              <a:t>Тогда </a:t>
            </a:r>
            <a:r>
              <a:rPr lang="en-US" dirty="0" err="1" smtClean="0"/>
              <a:t>Sabc</a:t>
            </a:r>
            <a:r>
              <a:rPr lang="en-US" dirty="0" smtClean="0"/>
              <a:t>:</a:t>
            </a:r>
            <a:endParaRPr lang="ru-RU" dirty="0" smtClean="0"/>
          </a:p>
          <a:p>
            <a:r>
              <a:rPr lang="en-US" dirty="0" smtClean="0"/>
              <a:t>S=½*AC*BC=½*6*8=24(</a:t>
            </a:r>
            <a:r>
              <a:rPr lang="ru-RU" dirty="0" smtClean="0"/>
              <a:t>см</a:t>
            </a:r>
            <a:r>
              <a:rPr lang="en-US" dirty="0" smtClean="0"/>
              <a:t>).</a:t>
            </a:r>
            <a:endParaRPr lang="ru-RU" dirty="0" smtClean="0"/>
          </a:p>
          <a:p>
            <a:r>
              <a:rPr lang="en-US" dirty="0" smtClean="0"/>
              <a:t>S=pr</a:t>
            </a:r>
            <a:endParaRPr lang="ru-RU" dirty="0" smtClean="0"/>
          </a:p>
          <a:p>
            <a:r>
              <a:rPr lang="en-US" dirty="0" smtClean="0"/>
              <a:t>R</a:t>
            </a:r>
            <a:r>
              <a:rPr lang="ru-RU" dirty="0" smtClean="0"/>
              <a:t>= </a:t>
            </a:r>
          </a:p>
          <a:p>
            <a:endParaRPr lang="ru-RU" dirty="0" smtClean="0"/>
          </a:p>
          <a:p>
            <a:r>
              <a:rPr lang="ru-RU" dirty="0" smtClean="0"/>
              <a:t>Тогда</a:t>
            </a:r>
            <a:r>
              <a:rPr lang="en-US" dirty="0" smtClean="0"/>
              <a:t>,</a:t>
            </a:r>
            <a:r>
              <a:rPr lang="ru-RU" dirty="0" smtClean="0"/>
              <a:t>в </a:t>
            </a:r>
            <a:r>
              <a:rPr lang="en-US" dirty="0" smtClean="0"/>
              <a:t>SMO:</a:t>
            </a:r>
            <a:endParaRPr lang="ru-RU" dirty="0" smtClean="0"/>
          </a:p>
          <a:p>
            <a:r>
              <a:rPr lang="en-US" dirty="0" smtClean="0"/>
              <a:t>SO=MO*tg60◦=r*√3=2√3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4577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43000" y="4800600"/>
            <a:ext cx="838200" cy="670560"/>
          </a:xfrm>
          <a:prstGeom prst="rect">
            <a:avLst/>
          </a:prstGeom>
          <a:noFill/>
        </p:spPr>
      </p:pic>
      <p:pic>
        <p:nvPicPr>
          <p:cNvPr id="24579" name="Picture 3" descr="C:\Users\Dell\Desktop\4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10200" y="3886200"/>
            <a:ext cx="3073400" cy="220980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chemeClr val="accent1">
                <a:lumMod val="40000"/>
                <a:lumOff val="60000"/>
              </a:schemeClr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Задача №47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2590800" y="2286000"/>
            <a:ext cx="6553200" cy="4419600"/>
          </a:xfrm>
        </p:spPr>
        <p:txBody>
          <a:bodyPr>
            <a:normAutofit fontScale="62500" lnSpcReduction="20000"/>
          </a:bodyPr>
          <a:lstStyle/>
          <a:p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Решение: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1)Рассмотрим  ∆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AOD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= ∆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COD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(т.к.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AO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OC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=½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AC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)=&gt;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OH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OK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=&gt; ∆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SOM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 ∆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SOK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(прямоугольные)равны по 2ум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катетам.=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&gt;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SM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SK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=&gt;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прав.пи=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&gt;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бок=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½*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Роснов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*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2)S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бок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=½P*SM=½*4*AD*SM=2*AD*SM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3)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∆AOD: AO=½*AC=4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=½*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BD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=3  =&gt;	По Пифагору: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AD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=√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AO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=5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S∆AOD=½*AO*OD=½*OM*AD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OM=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4) Рассмотрим ∆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SOM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SM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²=</a:t>
            </a: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бок=2*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AD*SM=2*5*2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,6=26</a:t>
            </a:r>
          </a:p>
          <a:p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0" y="1143000"/>
            <a:ext cx="2286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Дано: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Основание пирамиды – прямоугольный треугольник с катетами 6 см и 8 см. Все двугранные углы при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основ-ии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пирамиды равны 60◦. </a:t>
            </a:r>
          </a:p>
          <a:p>
            <a:endParaRPr lang="ru-RU" b="1" u="sng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Найти: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пир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миды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5601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429000" y="5410200"/>
            <a:ext cx="3286125" cy="381000"/>
          </a:xfrm>
          <a:prstGeom prst="rect">
            <a:avLst/>
          </a:prstGeom>
          <a:noFill/>
        </p:spPr>
      </p:pic>
      <p:pic>
        <p:nvPicPr>
          <p:cNvPr id="25603" name="Picture 3" descr="C:\Users\Dell\Desktop\47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00800" y="990600"/>
            <a:ext cx="2261191" cy="167640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chemeClr val="accent1">
                <a:lumMod val="40000"/>
                <a:lumOff val="60000"/>
              </a:schemeClr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362200"/>
            <a:ext cx="6934200" cy="3733800"/>
          </a:xfrm>
        </p:spPr>
        <p:txBody>
          <a:bodyPr>
            <a:noAutofit/>
          </a:bodyPr>
          <a:lstStyle/>
          <a:p>
            <a:pPr algn="ctr"/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Спасибо </a:t>
            </a:r>
            <a:br>
              <a:rPr lang="ru-RU" sz="7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за внимание!</a:t>
            </a:r>
            <a:endParaRPr lang="ru-RU" sz="7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circl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686800" cy="838200"/>
          </a:xfrm>
        </p:spPr>
        <p:txBody>
          <a:bodyPr/>
          <a:lstStyle/>
          <a:p>
            <a:pPr algn="ctr"/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СоДЕРЖАНИЕ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828800" y="1371600"/>
            <a:ext cx="6934200" cy="4008438"/>
          </a:xfrm>
        </p:spPr>
        <p:txBody>
          <a:bodyPr>
            <a:normAutofit lnSpcReduction="1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Определение пирамиды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Определение правильной пирамиды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Строение пирамиды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Тетраэдр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Усеченная пирамида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Формулы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Задачи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42" name="Picture 2" descr="http://platform.ak.fbcdn.net/www/app_full_proxy.php?app=4949752878&amp;v=1&amp;size=o&amp;cksum=6f58aea59870f54880a4867840e85be3&amp;src=http%3A%2F%2Fwww.uiwp.uiuc.edu%2Fporfolio_2008%2Ferin_ludwick%2FBOOK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29200" y="4114800"/>
            <a:ext cx="3678620" cy="228600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chemeClr val="accent1">
                <a:lumMod val="40000"/>
                <a:lumOff val="60000"/>
              </a:schemeClr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0245" name="Picture 5" descr="C:\Users\Dell\Desktop\кнриги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1143000"/>
            <a:ext cx="1562060" cy="213360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chemeClr val="accent1">
                <a:lumMod val="40000"/>
                <a:lumOff val="60000"/>
              </a:schemeClr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381000"/>
            <a:ext cx="5562600" cy="914400"/>
          </a:xfrm>
        </p:spPr>
        <p:txBody>
          <a:bodyPr/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Определение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4906962"/>
            <a:ext cx="8686800" cy="1722438"/>
          </a:xfrm>
        </p:spPr>
        <p:txBody>
          <a:bodyPr>
            <a:normAutofit/>
          </a:bodyPr>
          <a:lstStyle/>
          <a:p>
            <a:r>
              <a:rPr lang="ru-RU" sz="2400" b="1" u="sng" dirty="0" smtClean="0">
                <a:latin typeface="Times New Roman" pitchFamily="18" charset="0"/>
                <a:cs typeface="Times New Roman" pitchFamily="18" charset="0"/>
              </a:rPr>
              <a:t>Пирамида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многогранник, состоящий из плоского многоугольника- основания,  точки, не лежащей в плоскости основания, - вершины пирамиды и всех отрезков, соединяющих вершину с точками основания.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218" name="Picture 2" descr="http://www.referat-web.ru/content/referat/mathematics/img671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90800" y="1371600"/>
            <a:ext cx="3724274" cy="3499104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chemeClr val="accent1">
                <a:lumMod val="40000"/>
                <a:lumOff val="60000"/>
              </a:schemeClr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Правильная пирамида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5029200"/>
            <a:ext cx="8458200" cy="1600200"/>
          </a:xfrm>
        </p:spPr>
        <p:txBody>
          <a:bodyPr>
            <a:norm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Правильная пирамида является правильной, если в ее основании лежат правильные многоугольники, а основания высоты совпадает с центром этого многоугольника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170" name="Picture 2" descr="http://static.diary.ru/userdir/1/2/6/6/1266630/4808439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38400" y="1371600"/>
            <a:ext cx="4572000" cy="3612658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chemeClr val="accent1">
                <a:lumMod val="40000"/>
                <a:lumOff val="60000"/>
              </a:schemeClr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Правильная пирамида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8600" y="1371600"/>
            <a:ext cx="6096000" cy="5181599"/>
          </a:xfrm>
        </p:spPr>
        <p:txBody>
          <a:bodyPr>
            <a:normAutofit/>
          </a:bodyPr>
          <a:lstStyle/>
          <a:p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Ось правильной пирамиды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– прямая, содержащая ее высоту.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Апофема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– высота боковой грани правильной пирамиды, проведенная из ее вершины.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Боковая поверхность</a:t>
            </a:r>
            <a:r>
              <a:rPr lang="en-US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сумма площадей ее боковых граней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6" name="Picture 2" descr="http://www.fxyz.ru/data/img/formulas/pyramid_right_surfac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00800" y="2971800"/>
            <a:ext cx="1905000" cy="190500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chemeClr val="accent1">
                <a:lumMod val="40000"/>
                <a:lumOff val="60000"/>
              </a:schemeClr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Строение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554162"/>
            <a:ext cx="5486400" cy="5075237"/>
          </a:xfrm>
        </p:spPr>
        <p:txBody>
          <a:bodyPr/>
          <a:lstStyle/>
          <a:p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Боковые ребра-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отрезки, соединяющие вершину пирамиды с вершинами основания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Высота пирамиды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– перпендикуляр, опущенный из вершины пирамиды на плоскость основания</a:t>
            </a:r>
          </a:p>
        </p:txBody>
      </p:sp>
      <p:pic>
        <p:nvPicPr>
          <p:cNvPr id="8194" name="Picture 2" descr="http://www.testent.ru/_fr/2/475883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5000" y="1828800"/>
            <a:ext cx="3200400" cy="4214361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chemeClr val="accent1">
                <a:lumMod val="40000"/>
                <a:lumOff val="60000"/>
              </a:schemeClr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cxnSp>
        <p:nvCxnSpPr>
          <p:cNvPr id="6" name="Прямая соединительная линия 5"/>
          <p:cNvCxnSpPr/>
          <p:nvPr/>
        </p:nvCxnSpPr>
        <p:spPr>
          <a:xfrm>
            <a:off x="7315200" y="2286000"/>
            <a:ext cx="0" cy="27432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2000" y="228600"/>
            <a:ext cx="7696200" cy="9144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Тетраэдр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(треугольная пирамида)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2514600"/>
            <a:ext cx="4876800" cy="2895600"/>
          </a:xfrm>
        </p:spPr>
        <p:txBody>
          <a:bodyPr>
            <a:noAutofit/>
          </a:bodyPr>
          <a:lstStyle/>
          <a:p>
            <a:r>
              <a:rPr lang="ru-RU" sz="2800" b="1" u="sng" dirty="0" err="1" smtClean="0">
                <a:latin typeface="Times New Roman" pitchFamily="18" charset="0"/>
                <a:cs typeface="Times New Roman" pitchFamily="18" charset="0"/>
              </a:rPr>
              <a:t>Тетра́эдр</a:t>
            </a:r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2800" b="1" u="sng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простейший 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многогранник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гранями которого являются четыре треугольника. У 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тетраэдра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 4 грани, 4 вершины и 6 рёбер.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2" name="Picture 2" descr="http://www.fxyz.ru/data/img/pyramid/tetraed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00600" y="1905000"/>
            <a:ext cx="4114800" cy="411480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chemeClr val="accent1">
                <a:lumMod val="40000"/>
                <a:lumOff val="60000"/>
              </a:schemeClr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Усеченная пирамида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95400"/>
            <a:ext cx="7924800" cy="2819400"/>
          </a:xfrm>
        </p:spPr>
        <p:txBody>
          <a:bodyPr>
            <a:noAutofit/>
          </a:bodyPr>
          <a:lstStyle/>
          <a:p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Теорема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: Плоскость, пересекающая пирамиду и параллельная ее основанию, отсекает подобную пирамиду.</a:t>
            </a:r>
          </a:p>
          <a:p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Усеченная</a:t>
            </a:r>
            <a:r>
              <a:rPr lang="ru-RU" sz="2800" u="sng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пирамида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 — многогранник, образованный 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пирамидой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 и её сечением, параллельным основанию.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 descr="http://www.fmclass.ru/pic/486263f2d626c/pyramid%20cut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4267200"/>
            <a:ext cx="1981200" cy="2303538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chemeClr val="accent1">
                <a:lumMod val="40000"/>
                <a:lumOff val="60000"/>
              </a:schemeClr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4100" name="Picture 4" descr="http://dic.academic.ru/pictures/es/28520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33800" y="4724400"/>
            <a:ext cx="2422252" cy="182880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chemeClr val="accent1">
                <a:lumMod val="40000"/>
                <a:lumOff val="60000"/>
              </a:schemeClr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4102" name="Picture 6" descr="http://900igr.net/datai/geometrija/Ploschad-i-objom/0024-038-Korytin-Konstantin-11-A-Alypkashev-Zaurbek-11-A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10400" y="4724400"/>
            <a:ext cx="1795420" cy="190500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chemeClr val="accent1">
                <a:lumMod val="40000"/>
                <a:lumOff val="60000"/>
              </a:schemeClr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формулы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5121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00200" y="3581400"/>
            <a:ext cx="3733800" cy="1110883"/>
          </a:xfrm>
          <a:prstGeom prst="rect">
            <a:avLst/>
          </a:prstGeom>
          <a:noFill/>
        </p:spPr>
      </p:pic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126" name="Rectangle 6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5127" name="Picture 7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371600" y="2438400"/>
            <a:ext cx="5715000" cy="737419"/>
          </a:xfrm>
          <a:prstGeom prst="rect">
            <a:avLst/>
          </a:prstGeom>
          <a:noFill/>
        </p:spPr>
      </p:pic>
      <p:sp>
        <p:nvSpPr>
          <p:cNvPr id="5129" name="Rectangle 9"/>
          <p:cNvSpPr>
            <a:spLocks noChangeArrowheads="1"/>
          </p:cNvSpPr>
          <p:nvPr/>
        </p:nvSpPr>
        <p:spPr bwMode="auto">
          <a:xfrm>
            <a:off x="0" y="6477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31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5130" name="Picture 10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371600" y="4953000"/>
            <a:ext cx="4724400" cy="609600"/>
          </a:xfrm>
          <a:prstGeom prst="rect">
            <a:avLst/>
          </a:prstGeom>
          <a:noFill/>
        </p:spPr>
      </p:pic>
      <p:sp>
        <p:nvSpPr>
          <p:cNvPr id="16" name="Заголовок 1"/>
          <p:cNvSpPr txBox="1">
            <a:spLocks/>
          </p:cNvSpPr>
          <p:nvPr/>
        </p:nvSpPr>
        <p:spPr>
          <a:xfrm>
            <a:off x="6096000" y="4953000"/>
            <a:ext cx="2667000" cy="685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b="1" cap="all" dirty="0" smtClean="0"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(только для  правильной</a:t>
            </a:r>
            <a:r>
              <a:rPr lang="ru-RU" sz="1200" b="1" cap="all" dirty="0" smtClean="0"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)</a:t>
            </a:r>
            <a:endParaRPr kumimoji="0" lang="ru-RU" sz="1200" b="1" i="0" u="none" strike="noStrike" kern="1200" cap="all" spc="0" normalizeH="0" baseline="0" noProof="0" dirty="0">
              <a:ln>
                <a:noFill/>
              </a:ln>
              <a:solidFill>
                <a:schemeClr val="tx2"/>
              </a:solidFill>
              <a:effectLst>
                <a:reflection blurRad="12700" stA="48000" endA="300" endPos="55000" dir="5400000" sy="-90000" algn="bl" rotWithShape="0"/>
              </a:effectLst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222</TotalTime>
  <Words>309</Words>
  <Application>Microsoft Office PowerPoint</Application>
  <PresentationFormat>Экран (4:3)</PresentationFormat>
  <Paragraphs>72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Трек</vt:lpstr>
      <vt:lpstr>Пирамида</vt:lpstr>
      <vt:lpstr>СоДЕРЖАНИЕ</vt:lpstr>
      <vt:lpstr>Определение</vt:lpstr>
      <vt:lpstr>Правильная пирамида</vt:lpstr>
      <vt:lpstr>Правильная пирамида</vt:lpstr>
      <vt:lpstr>Строение</vt:lpstr>
      <vt:lpstr>Тетраэдр (треугольная пирамида)</vt:lpstr>
      <vt:lpstr>Усеченная пирамида</vt:lpstr>
      <vt:lpstr>формулы</vt:lpstr>
      <vt:lpstr>ФОРМУЛЫ</vt:lpstr>
      <vt:lpstr>Задача № 75</vt:lpstr>
      <vt:lpstr>Задача № 45</vt:lpstr>
      <vt:lpstr>Задача №47</vt:lpstr>
      <vt:lpstr>Спасибо 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Пирамида</dc:title>
  <dc:creator>Dell</dc:creator>
  <cp:lastModifiedBy>Dell</cp:lastModifiedBy>
  <cp:revision>27</cp:revision>
  <dcterms:created xsi:type="dcterms:W3CDTF">2012-11-21T09:47:02Z</dcterms:created>
  <dcterms:modified xsi:type="dcterms:W3CDTF">2012-11-21T22:29:56Z</dcterms:modified>
</cp:coreProperties>
</file>