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7620000" cy="12954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Пирамида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3600" y="6400800"/>
            <a:ext cx="3200400" cy="45720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Савухиной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Олеси 11 «б»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0" name="Picture 8" descr="http://img-fotki.yandex.ru/get/5500/24914482.5e/0_5b880_88525934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2714625" cy="2762251"/>
          </a:xfrm>
          <a:prstGeom prst="rect">
            <a:avLst/>
          </a:prstGeom>
          <a:noFill/>
          <a:scene3d>
            <a:camera prst="isometricTopUp"/>
            <a:lightRig rig="threePt" dir="t"/>
          </a:scene3d>
          <a:sp3d>
            <a:bevelT/>
          </a:sp3d>
        </p:spPr>
      </p:pic>
      <p:pic>
        <p:nvPicPr>
          <p:cNvPr id="23562" name="Picture 10" descr="http://www.referat.ru/cache/referats/19648/image0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810000"/>
            <a:ext cx="1562100" cy="1866901"/>
          </a:xfrm>
          <a:prstGeom prst="rect">
            <a:avLst/>
          </a:prstGeom>
          <a:noFill/>
          <a:effectLst>
            <a:outerShdw blurRad="241300" dist="38100" dir="13500000" sx="106000" sy="106000" algn="br" rotWithShape="0">
              <a:schemeClr val="accent4">
                <a:lumMod val="60000"/>
                <a:lumOff val="40000"/>
                <a:alpha val="93000"/>
              </a:schemeClr>
            </a:outerShdw>
          </a:effectLst>
          <a:scene3d>
            <a:camera prst="perspectiveContrastingLeftFacing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ФОРМУЛЫ</a:t>
            </a:r>
            <a:endParaRPr lang="ru-RU" dirty="0"/>
          </a:p>
        </p:txBody>
      </p:sp>
      <p:pic>
        <p:nvPicPr>
          <p:cNvPr id="2050" name="Picture 2" descr="C:\Users\Dell\Desktop\формул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744167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http://www.dpva.info/netcat_files/Image/GuideMathematics/PravilnuyMnogougolnik/PrvilnuyMnogougoln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371600"/>
            <a:ext cx="3795203" cy="3505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75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95800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Высота правильной 4х угольной усеченной пирамиды равна 4 см. Стороны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равны 2см и 8 см.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диагональных сечений</a:t>
            </a:r>
          </a:p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Т.к.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ADCB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квадрат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=8√2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1= 2√2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Найдем площадь сечения (трапеции):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S=20√2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257800"/>
            <a:ext cx="3464169" cy="685800"/>
          </a:xfrm>
          <a:prstGeom prst="rect">
            <a:avLst/>
          </a:prstGeom>
          <a:noFill/>
        </p:spPr>
      </p:pic>
      <p:pic>
        <p:nvPicPr>
          <p:cNvPr id="1027" name="Picture 3" descr="C:\Users\Dell\Desktop\0025-040-Dano-a8-v4-n47-L5-Najti-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05200"/>
            <a:ext cx="2470679" cy="2266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200400" cy="762000"/>
          </a:xfrm>
        </p:spPr>
        <p:txBody>
          <a:bodyPr/>
          <a:lstStyle/>
          <a:p>
            <a:r>
              <a:rPr lang="ru-RU" dirty="0" smtClean="0"/>
              <a:t>Задача № 45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Дано:</a:t>
            </a:r>
            <a:r>
              <a:rPr lang="ru-RU" dirty="0" smtClean="0"/>
              <a:t> Основание пирамиды – прямоугольный треугольник с катетами 6 см и 8 см. Все двугранные углы при </a:t>
            </a:r>
            <a:r>
              <a:rPr lang="ru-RU" dirty="0" err="1" smtClean="0"/>
              <a:t>основ-ии</a:t>
            </a:r>
            <a:r>
              <a:rPr lang="ru-RU" dirty="0" smtClean="0"/>
              <a:t> пирамиды равны 60◦. </a:t>
            </a:r>
          </a:p>
          <a:p>
            <a:r>
              <a:rPr lang="ru-RU" b="1" u="sng" dirty="0" smtClean="0"/>
              <a:t>Найти:</a:t>
            </a:r>
            <a:r>
              <a:rPr lang="en-US" dirty="0" smtClean="0"/>
              <a:t>h </a:t>
            </a:r>
            <a:r>
              <a:rPr lang="ru-RU" dirty="0" smtClean="0"/>
              <a:t>пирамиды</a:t>
            </a:r>
          </a:p>
          <a:p>
            <a:r>
              <a:rPr lang="ru-RU" b="1" u="sng" dirty="0" smtClean="0"/>
              <a:t>Решение:</a:t>
            </a:r>
            <a:r>
              <a:rPr lang="ru-RU" dirty="0" smtClean="0"/>
              <a:t> Проведем </a:t>
            </a:r>
            <a:r>
              <a:rPr lang="en-US" dirty="0" smtClean="0"/>
              <a:t>SO</a:t>
            </a:r>
            <a:r>
              <a:rPr lang="ru-RU" dirty="0" smtClean="0"/>
              <a:t>- высоту пирамиды и перпендикуляры </a:t>
            </a:r>
            <a:r>
              <a:rPr lang="en-US" dirty="0" smtClean="0"/>
              <a:t>SK</a:t>
            </a:r>
            <a:r>
              <a:rPr lang="ru-RU" dirty="0" smtClean="0"/>
              <a:t>, </a:t>
            </a:r>
            <a:r>
              <a:rPr lang="en-US" dirty="0" smtClean="0"/>
              <a:t>SM</a:t>
            </a:r>
            <a:r>
              <a:rPr lang="ru-RU" dirty="0" smtClean="0"/>
              <a:t> и </a:t>
            </a:r>
            <a:r>
              <a:rPr lang="en-US" dirty="0" smtClean="0"/>
              <a:t>SN </a:t>
            </a:r>
            <a:r>
              <a:rPr lang="ru-RU" dirty="0" smtClean="0"/>
              <a:t>к соответствующим сторонам </a:t>
            </a:r>
            <a:r>
              <a:rPr lang="ru-RU" dirty="0" err="1" smtClean="0"/>
              <a:t>треугол</a:t>
            </a:r>
            <a:r>
              <a:rPr lang="ru-RU" dirty="0" smtClean="0"/>
              <a:t>. </a:t>
            </a:r>
            <a:r>
              <a:rPr lang="en-US" dirty="0" smtClean="0"/>
              <a:t>ABC</a:t>
            </a:r>
            <a:endParaRPr lang="ru-RU" dirty="0" smtClean="0"/>
          </a:p>
          <a:p>
            <a:r>
              <a:rPr lang="ru-RU" dirty="0" smtClean="0"/>
              <a:t>	По теореме о 3х </a:t>
            </a:r>
            <a:r>
              <a:rPr lang="ru-RU" dirty="0" err="1" smtClean="0"/>
              <a:t>пермендик</a:t>
            </a:r>
            <a:r>
              <a:rPr lang="ru-RU" dirty="0" smtClean="0"/>
              <a:t>. </a:t>
            </a:r>
            <a:r>
              <a:rPr lang="en-US" dirty="0" smtClean="0"/>
              <a:t>OKⱠBC</a:t>
            </a:r>
            <a:r>
              <a:rPr lang="ru-RU" dirty="0" smtClean="0"/>
              <a:t>, </a:t>
            </a:r>
            <a:r>
              <a:rPr lang="en-US" dirty="0" smtClean="0"/>
              <a:t>OMⱠAC</a:t>
            </a:r>
            <a:r>
              <a:rPr lang="ru-RU" dirty="0" smtClean="0"/>
              <a:t> и </a:t>
            </a:r>
            <a:r>
              <a:rPr lang="en-US" dirty="0" smtClean="0"/>
              <a:t>ONⱠ AB</a:t>
            </a:r>
            <a:r>
              <a:rPr lang="ru-RU" dirty="0" smtClean="0"/>
              <a:t>. Так что &lt;</a:t>
            </a:r>
            <a:r>
              <a:rPr lang="en-US" dirty="0" smtClean="0"/>
              <a:t>SKO</a:t>
            </a:r>
            <a:r>
              <a:rPr lang="ru-RU" dirty="0" smtClean="0"/>
              <a:t>=&lt;</a:t>
            </a:r>
            <a:r>
              <a:rPr lang="en-US" dirty="0" smtClean="0"/>
              <a:t>SMO</a:t>
            </a:r>
            <a:r>
              <a:rPr lang="ru-RU" dirty="0" smtClean="0"/>
              <a:t>=&lt;</a:t>
            </a:r>
            <a:r>
              <a:rPr lang="en-US" dirty="0" smtClean="0"/>
              <a:t>SNO</a:t>
            </a:r>
            <a:r>
              <a:rPr lang="ru-RU" dirty="0" smtClean="0"/>
              <a:t>=60◦</a:t>
            </a:r>
          </a:p>
          <a:p>
            <a:r>
              <a:rPr lang="ru-RU" dirty="0" smtClean="0"/>
              <a:t>Значит, </a:t>
            </a:r>
            <a:r>
              <a:rPr lang="ru-RU" dirty="0" err="1" smtClean="0"/>
              <a:t>треугол</a:t>
            </a:r>
            <a:r>
              <a:rPr lang="ru-RU" dirty="0" smtClean="0"/>
              <a:t> </a:t>
            </a:r>
            <a:r>
              <a:rPr lang="en-US" dirty="0" smtClean="0"/>
              <a:t>SKO</a:t>
            </a:r>
            <a:r>
              <a:rPr lang="ru-RU" dirty="0" smtClean="0"/>
              <a:t>,</a:t>
            </a:r>
            <a:r>
              <a:rPr lang="en-US" dirty="0" smtClean="0"/>
              <a:t>SMO SNO</a:t>
            </a:r>
            <a:r>
              <a:rPr lang="ru-RU" dirty="0" smtClean="0"/>
              <a:t> </a:t>
            </a:r>
            <a:r>
              <a:rPr lang="ru-RU" dirty="0" err="1" smtClean="0"/>
              <a:t>павны</a:t>
            </a:r>
            <a:r>
              <a:rPr lang="ru-RU" dirty="0" smtClean="0"/>
              <a:t> по катету и острому углу. Тогда </a:t>
            </a:r>
            <a:r>
              <a:rPr lang="en-US" dirty="0" smtClean="0"/>
              <a:t>OM</a:t>
            </a:r>
            <a:r>
              <a:rPr lang="ru-RU" dirty="0" smtClean="0"/>
              <a:t>=ОК=</a:t>
            </a:r>
            <a:r>
              <a:rPr lang="en-US" dirty="0" smtClean="0"/>
              <a:t>ON</a:t>
            </a:r>
            <a:r>
              <a:rPr lang="ru-RU" dirty="0" smtClean="0"/>
              <a:t>, т.е. т.О являя центром </a:t>
            </a:r>
            <a:r>
              <a:rPr lang="en-US" dirty="0" smtClean="0"/>
              <a:t>r</a:t>
            </a:r>
            <a:r>
              <a:rPr lang="ru-RU" dirty="0" smtClean="0"/>
              <a:t> в </a:t>
            </a:r>
            <a:r>
              <a:rPr lang="ru-RU" dirty="0" err="1" smtClean="0"/>
              <a:t>осонвание.В</a:t>
            </a:r>
            <a:r>
              <a:rPr lang="ru-RU" dirty="0" smtClean="0"/>
              <a:t> </a:t>
            </a:r>
            <a:r>
              <a:rPr lang="ru-RU" dirty="0" err="1" smtClean="0"/>
              <a:t>прямоугол-ом</a:t>
            </a:r>
            <a:r>
              <a:rPr lang="ru-RU" dirty="0" smtClean="0"/>
              <a:t> </a:t>
            </a:r>
            <a:r>
              <a:rPr lang="ru-RU" dirty="0" err="1" smtClean="0"/>
              <a:t>треугол-ке</a:t>
            </a:r>
            <a:r>
              <a:rPr lang="ru-RU" dirty="0" smtClean="0"/>
              <a:t> </a:t>
            </a:r>
            <a:r>
              <a:rPr lang="en-US" dirty="0" smtClean="0"/>
              <a:t>ABC</a:t>
            </a:r>
            <a:r>
              <a:rPr lang="ru-RU" dirty="0" smtClean="0"/>
              <a:t>:</a:t>
            </a:r>
          </a:p>
          <a:p>
            <a:r>
              <a:rPr lang="en-US" dirty="0" smtClean="0"/>
              <a:t>AB</a:t>
            </a:r>
            <a:r>
              <a:rPr lang="ru-RU" dirty="0" err="1" smtClean="0"/>
              <a:t>=√</a:t>
            </a:r>
            <a:r>
              <a:rPr lang="en-US" dirty="0" smtClean="0"/>
              <a:t>AC</a:t>
            </a:r>
            <a:r>
              <a:rPr lang="ru-RU" dirty="0" smtClean="0"/>
              <a:t>²+</a:t>
            </a:r>
            <a:r>
              <a:rPr lang="en-US" dirty="0" smtClean="0"/>
              <a:t>BC</a:t>
            </a:r>
            <a:r>
              <a:rPr lang="ru-RU" dirty="0" smtClean="0"/>
              <a:t>²=√6²-8²=10 (см)</a:t>
            </a:r>
          </a:p>
          <a:p>
            <a:r>
              <a:rPr lang="ru-RU" dirty="0" smtClean="0"/>
              <a:t>Тогда </a:t>
            </a:r>
            <a:r>
              <a:rPr lang="en-US" dirty="0" err="1" smtClean="0"/>
              <a:t>Sabc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S=½*AC*BC=½*6*8=24(</a:t>
            </a:r>
            <a:r>
              <a:rPr lang="ru-RU" dirty="0" smtClean="0"/>
              <a:t>см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dirty="0" smtClean="0"/>
              <a:t>S=pr</a:t>
            </a:r>
            <a:endParaRPr lang="ru-RU" dirty="0" smtClean="0"/>
          </a:p>
          <a:p>
            <a:r>
              <a:rPr lang="en-US" dirty="0" smtClean="0"/>
              <a:t>R</a:t>
            </a:r>
            <a:r>
              <a:rPr lang="ru-RU" dirty="0" smtClean="0"/>
              <a:t>= </a:t>
            </a:r>
          </a:p>
          <a:p>
            <a:endParaRPr lang="ru-RU" dirty="0" smtClean="0"/>
          </a:p>
          <a:p>
            <a:r>
              <a:rPr lang="ru-RU" dirty="0" smtClean="0"/>
              <a:t>Тогда</a:t>
            </a:r>
            <a:r>
              <a:rPr lang="en-US" dirty="0" smtClean="0"/>
              <a:t>,</a:t>
            </a:r>
            <a:r>
              <a:rPr lang="ru-RU" dirty="0" smtClean="0"/>
              <a:t>в </a:t>
            </a:r>
            <a:r>
              <a:rPr lang="en-US" dirty="0" smtClean="0"/>
              <a:t>SMO:</a:t>
            </a:r>
            <a:endParaRPr lang="ru-RU" dirty="0" smtClean="0"/>
          </a:p>
          <a:p>
            <a:r>
              <a:rPr lang="en-US" dirty="0" smtClean="0"/>
              <a:t>SO=MO*tg60◦=r*√3=2√3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00600"/>
            <a:ext cx="838200" cy="670560"/>
          </a:xfrm>
          <a:prstGeom prst="rect">
            <a:avLst/>
          </a:prstGeom>
          <a:noFill/>
        </p:spPr>
      </p:pic>
      <p:pic>
        <p:nvPicPr>
          <p:cNvPr id="24579" name="Picture 3" descr="C:\Users\Dell\Desktop\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86200"/>
            <a:ext cx="3073400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Задача №47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90800" y="2286000"/>
            <a:ext cx="6553200" cy="4419600"/>
          </a:xfrm>
        </p:spPr>
        <p:txBody>
          <a:bodyPr>
            <a:normAutofit fontScale="625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1)Рассмотрим 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(т.к.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)=&gt;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(прямоугольные)равны по 2ум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катетам.=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прав.пи=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бок=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½*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=½P*SM=½*4*AD*SM=2*AD*SM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∆AOD: AO=½*AC=4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=½*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=3  =&gt;	По Пифагору: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=√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=5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S∆AOD=½*AO*OD=½*OM*AD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OM=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Рассмотрим 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²=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бок=2*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AD*SM=2*5*2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,6=26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43000"/>
            <a:ext cx="228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Основание пирамиды – прямоугольный треугольник с катетами 6 см и 8 см. Все двугранные углы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основ-ии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пирамиды равны 60◦. </a:t>
            </a: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410200"/>
            <a:ext cx="3286125" cy="381000"/>
          </a:xfrm>
          <a:prstGeom prst="rect">
            <a:avLst/>
          </a:prstGeom>
          <a:noFill/>
        </p:spPr>
      </p:pic>
      <p:pic>
        <p:nvPicPr>
          <p:cNvPr id="25603" name="Picture 3" descr="C:\Users\Dell\Desktop\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990600"/>
            <a:ext cx="2261191" cy="1676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362200"/>
            <a:ext cx="6934200" cy="3733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371600"/>
            <a:ext cx="6934200" cy="400843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пирамиды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правильной пирамиды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Строение пирамиды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Тетраэдр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Усеченная пирамида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platform.ak.fbcdn.net/www/app_full_proxy.php?app=4949752878&amp;v=1&amp;size=o&amp;cksum=6f58aea59870f54880a4867840e85be3&amp;src=http%3A%2F%2Fwww.uiwp.uiuc.edu%2Fporfolio_2008%2Ferin_ludwick%2F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114800"/>
            <a:ext cx="367862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5" name="Picture 5" descr="C:\Users\Dell\Desktop\кнриг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1562060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562600" cy="9144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906962"/>
            <a:ext cx="8686800" cy="172243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Пирамида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многогранник, состоящий из плоского многоугольника- основания,  точки, не лежащей в плоскости основания, - вершины пирамиды и всех отрезков, соединяющих вершину с точками основания.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referat-web.ru/content/referat/mathematics/img6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3724274" cy="3499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Правильная пирамида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29200"/>
            <a:ext cx="8458200" cy="1600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Правильная пирамида является правильной, если в ее основании лежат правильные многоугольники, а основания высоты совпадает с центром этого многоугольника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static.diary.ru/userdir/1/2/6/6/1266630/480843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4572000" cy="36126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Правильная пирамида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6096000" cy="5181599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Ось правильной пирамиды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прямая, содержащая ее высоту.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Апофема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высота боковой грани правильной пирамиды, проведенная из ее вершины.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Боковая поверхность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 площадей ее боковых граней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fxyz.ru/data/img/formulas/pyramid_right_surf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971800"/>
            <a:ext cx="1905000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486400" cy="5075237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Боковые ребра-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отрезки, соединяющие вершину пирамиды с вершинами основания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Высота пирамиды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перпендикуляр, опущенный из вершины пирамиды на плоскость основания</a:t>
            </a:r>
          </a:p>
        </p:txBody>
      </p:sp>
      <p:pic>
        <p:nvPicPr>
          <p:cNvPr id="8194" name="Picture 2" descr="http://www.testent.ru/_fr/2/4758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200400" cy="42143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315200" y="2286000"/>
            <a:ext cx="0" cy="2743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Тетраэдр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(треугольная пирамида)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14600"/>
            <a:ext cx="4876800" cy="2895600"/>
          </a:xfrm>
        </p:spPr>
        <p:txBody>
          <a:bodyPr>
            <a:noAutofit/>
          </a:bodyPr>
          <a:lstStyle/>
          <a:p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Тетра́эдр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простейший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многогранник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гранями которого являются четыре треугольника. У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тетраэдра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4 грани, 4 вершины и 6 рёбер.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www.fxyz.ru/data/img/pyramid/tetraed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4114800" cy="4114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Усеченная пирамида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281940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Плоскость, пересекающая пирамиду и параллельная ее основанию, отсекает подобную пирамиду.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Усеченная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пирамида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многогранник, образованный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пирамидой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 её сечением, параллельным основанию.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fmclass.ru/pic/486263f2d626c/pyramid%20c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267200"/>
            <a:ext cx="1981200" cy="23035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http://dic.academic.ru/pictures/es/285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422252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2" name="Picture 6" descr="http://900igr.net/datai/geometrija/Ploschad-i-objom/0024-038-Korytin-Konstantin-11-A-Alypkashev-Zaurbek-11-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24400"/>
            <a:ext cx="1795420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400"/>
            <a:ext cx="3733800" cy="1110883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438400"/>
            <a:ext cx="5715000" cy="737419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953000"/>
            <a:ext cx="4724400" cy="609600"/>
          </a:xfrm>
          <a:prstGeom prst="rect">
            <a:avLst/>
          </a:prstGeom>
          <a:noFill/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6096000" y="4953000"/>
            <a:ext cx="26670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(только для  правильной</a:t>
            </a:r>
            <a:r>
              <a:rPr lang="ru-RU" sz="12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ru-RU" sz="1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309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Пирамида</vt:lpstr>
      <vt:lpstr>СоДЕРЖАНИЕ</vt:lpstr>
      <vt:lpstr>Определение</vt:lpstr>
      <vt:lpstr>Правильная пирамида</vt:lpstr>
      <vt:lpstr>Правильная пирамида</vt:lpstr>
      <vt:lpstr>Строение</vt:lpstr>
      <vt:lpstr>Тетраэдр (треугольная пирамида)</vt:lpstr>
      <vt:lpstr>Усеченная пирамида</vt:lpstr>
      <vt:lpstr>формулы</vt:lpstr>
      <vt:lpstr>ФОРМУЛЫ</vt:lpstr>
      <vt:lpstr>Задача № 75</vt:lpstr>
      <vt:lpstr>Задача № 45</vt:lpstr>
      <vt:lpstr>Задача №47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</dc:title>
  <dc:creator>Dell</dc:creator>
  <cp:lastModifiedBy>Dell</cp:lastModifiedBy>
  <cp:revision>27</cp:revision>
  <dcterms:created xsi:type="dcterms:W3CDTF">2012-11-21T09:47:02Z</dcterms:created>
  <dcterms:modified xsi:type="dcterms:W3CDTF">2012-11-21T22:29:56Z</dcterms:modified>
</cp:coreProperties>
</file>